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7" r:id="rId6"/>
    <p:sldId id="263" r:id="rId7"/>
    <p:sldId id="265" r:id="rId8"/>
    <p:sldId id="266" r:id="rId9"/>
    <p:sldId id="271" r:id="rId10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00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4" d="100"/>
          <a:sy n="94" d="100"/>
        </p:scale>
        <p:origin x="-4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viewProps" Target="view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ableStyles" Target="tableStyles.xml"/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2" Type="http://schemas.openxmlformats.org/officeDocument/2006/relationships/printerSettings" Target="printerSettings/printerSettings1.bin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44FE8-495D-8848-A9FC-E6754B480B5A}" type="datetimeFigureOut">
              <a:rPr lang="fr-FR" smtClean="0"/>
              <a:pPr/>
              <a:t>6/02/14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8563DC-F3D1-5046-A987-7C51C50E215C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63DC-F3D1-5046-A987-7C51C50E215C}" type="slidenum">
              <a:rPr lang="fr-FR" smtClean="0"/>
              <a:pPr/>
              <a:t>8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627C-0C44-2746-AA25-D3728750FD1F}" type="datetimeFigureOut">
              <a:rPr lang="fr-FR" smtClean="0"/>
              <a:pPr/>
              <a:t>6/02/14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627C-0C44-2746-AA25-D3728750FD1F}" type="datetimeFigureOut">
              <a:rPr lang="fr-FR" smtClean="0"/>
              <a:pPr/>
              <a:t>6/02/14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627C-0C44-2746-AA25-D3728750FD1F}" type="datetimeFigureOut">
              <a:rPr lang="fr-FR" smtClean="0"/>
              <a:pPr/>
              <a:t>6/02/14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627C-0C44-2746-AA25-D3728750FD1F}" type="datetimeFigureOut">
              <a:rPr lang="fr-FR" smtClean="0"/>
              <a:pPr/>
              <a:t>6/02/14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627C-0C44-2746-AA25-D3728750FD1F}" type="datetimeFigureOut">
              <a:rPr lang="fr-FR" smtClean="0"/>
              <a:pPr/>
              <a:t>6/02/14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627C-0C44-2746-AA25-D3728750FD1F}" type="datetimeFigureOut">
              <a:rPr lang="fr-FR" smtClean="0"/>
              <a:pPr/>
              <a:t>6/02/14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627C-0C44-2746-AA25-D3728750FD1F}" type="datetimeFigureOut">
              <a:rPr lang="fr-FR" smtClean="0"/>
              <a:pPr/>
              <a:t>6/02/14</a:t>
            </a:fld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627C-0C44-2746-AA25-D3728750FD1F}" type="datetimeFigureOut">
              <a:rPr lang="fr-FR" smtClean="0"/>
              <a:pPr/>
              <a:t>6/02/14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627C-0C44-2746-AA25-D3728750FD1F}" type="datetimeFigureOut">
              <a:rPr lang="fr-FR" smtClean="0"/>
              <a:pPr/>
              <a:t>6/02/14</a:t>
            </a:fld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627C-0C44-2746-AA25-D3728750FD1F}" type="datetimeFigureOut">
              <a:rPr lang="fr-FR" smtClean="0"/>
              <a:pPr/>
              <a:t>6/02/14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7627C-0C44-2746-AA25-D3728750FD1F}" type="datetimeFigureOut">
              <a:rPr lang="fr-FR" smtClean="0"/>
              <a:pPr/>
              <a:t>6/02/14</a:t>
            </a:fld>
            <a:endParaRPr lang="fr-FR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7627C-0C44-2746-AA25-D3728750FD1F}" type="datetimeFigureOut">
              <a:rPr lang="fr-FR" smtClean="0"/>
              <a:pPr/>
              <a:t>6/02/14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93E34-F53B-AD4F-A25C-9AF178E320D8}" type="slidenum">
              <a:rPr lang="fr-FR" smtClean="0"/>
              <a:pPr/>
              <a:t>‹#›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5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5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png"/><Relationship Id="rId5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6" y="3438000"/>
            <a:ext cx="5040000" cy="342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 rot="16200000">
            <a:off x="2660400" y="378307"/>
            <a:ext cx="6875981" cy="608340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Image 11" descr="FIDANZA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43400" y="1266059"/>
            <a:ext cx="3600000" cy="943741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060600" y="3438000"/>
            <a:ext cx="6083400" cy="3420000"/>
          </a:xfrm>
          <a:prstGeom prst="rect">
            <a:avLst/>
          </a:prstGeom>
          <a:solidFill>
            <a:srgbClr val="006699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ZoneTexte 14"/>
          <p:cNvSpPr txBox="1"/>
          <p:nvPr/>
        </p:nvSpPr>
        <p:spPr>
          <a:xfrm>
            <a:off x="3352800" y="4038600"/>
            <a:ext cx="5402400" cy="2514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spcAft>
                <a:spcPts val="1200"/>
              </a:spcAft>
            </a:pPr>
            <a:endParaRPr lang="fr-FR" sz="2700" dirty="0" smtClean="0">
              <a:solidFill>
                <a:schemeClr val="bg1"/>
              </a:solidFill>
              <a:latin typeface="Tahoma"/>
              <a:cs typeface="Tahoma"/>
            </a:endParaRPr>
          </a:p>
          <a:p>
            <a:pPr algn="ctr">
              <a:spcAft>
                <a:spcPts val="1200"/>
              </a:spcAft>
            </a:pPr>
            <a:r>
              <a:rPr lang="fr-FR" sz="2700" dirty="0" smtClean="0">
                <a:solidFill>
                  <a:schemeClr val="bg1"/>
                </a:solidFill>
                <a:latin typeface="Tahoma"/>
                <a:cs typeface="Tahoma"/>
              </a:rPr>
              <a:t>Consolider</a:t>
            </a:r>
          </a:p>
          <a:p>
            <a:pPr algn="ctr">
              <a:spcAft>
                <a:spcPts val="1200"/>
              </a:spcAft>
            </a:pPr>
            <a:r>
              <a:rPr lang="fr-FR" sz="2700" dirty="0" smtClean="0">
                <a:solidFill>
                  <a:schemeClr val="bg1"/>
                </a:solidFill>
                <a:latin typeface="Tahoma"/>
                <a:cs typeface="Tahoma"/>
              </a:rPr>
              <a:t>en mode Saas &amp; Cloud</a:t>
            </a:r>
            <a:endParaRPr lang="fr-FR" sz="2700" dirty="0">
              <a:solidFill>
                <a:schemeClr val="bg1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6000"/>
            <a:ext cx="9180000" cy="503999"/>
          </a:xfrm>
          <a:prstGeom prst="rect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5" name="Image 4" descr="FIDANZA-avatar(pt).jpg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" y="5076000"/>
            <a:ext cx="720000" cy="774645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6000" y="0"/>
            <a:ext cx="720000" cy="504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solidFill>
              <a:srgbClr val="FFFFFF"/>
            </a:solidFill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fr-FR" sz="1400" dirty="0">
              <a:solidFill>
                <a:srgbClr val="5A5A5A"/>
              </a:solidFill>
              <a:latin typeface="Tahoma"/>
              <a:cs typeface="Tahoma"/>
            </a:endParaRPr>
          </a:p>
        </p:txBody>
      </p:sp>
      <p:pic>
        <p:nvPicPr>
          <p:cNvPr id="7" name="Image 6" descr="image001.pn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" y="5904000"/>
            <a:ext cx="720000" cy="90151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8" name="Titre 1"/>
          <p:cNvSpPr>
            <a:spLocks noGrp="1"/>
          </p:cNvSpPr>
          <p:nvPr>
            <p:ph type="title" idx="4294967295"/>
          </p:nvPr>
        </p:nvSpPr>
        <p:spPr>
          <a:xfrm>
            <a:off x="1943770" y="76200"/>
            <a:ext cx="7200230" cy="433387"/>
          </a:xfrm>
          <a:prstGeom prst="rect">
            <a:avLst/>
          </a:prstGeom>
        </p:spPr>
        <p:txBody>
          <a:bodyPr rIns="360000" anchor="ctr"/>
          <a:lstStyle/>
          <a:p>
            <a:pPr algn="r"/>
            <a:r>
              <a:rPr lang="fr-FR" sz="1600" b="0" spc="300" dirty="0" smtClean="0">
                <a:solidFill>
                  <a:srgbClr val="FFFFFF"/>
                </a:solidFill>
                <a:latin typeface="Tahoma"/>
                <a:cs typeface="Tahoma"/>
              </a:rPr>
              <a:t>Nouvel enjeu et nouvel outil</a:t>
            </a:r>
            <a:endParaRPr lang="fr-FR" sz="1600" b="0" spc="3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88401" y="76200"/>
            <a:ext cx="4211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2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219200" y="1615200"/>
            <a:ext cx="2133600" cy="1708160"/>
          </a:xfrm>
          <a:prstGeom prst="rect">
            <a:avLst/>
          </a:prstGeom>
          <a:noFill/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006699"/>
              </a:buClr>
            </a:pPr>
            <a:r>
              <a:rPr lang="fr-FR" sz="1500" b="1" cap="small" dirty="0" smtClean="0">
                <a:solidFill>
                  <a:srgbClr val="262626"/>
                </a:solidFill>
                <a:latin typeface="Tahoma"/>
                <a:cs typeface="Tahoma"/>
              </a:rPr>
              <a:t>Avant</a:t>
            </a:r>
          </a:p>
          <a:p>
            <a:pPr marL="177800" indent="-177800">
              <a:spcAft>
                <a:spcPts val="1200"/>
              </a:spcAft>
              <a:buClr>
                <a:srgbClr val="006699"/>
              </a:buClr>
              <a:buFont typeface="Wingdings" charset="2"/>
              <a:buChar char="§"/>
            </a:pPr>
            <a:r>
              <a:rPr lang="fr-FR" sz="1500" dirty="0" smtClean="0">
                <a:solidFill>
                  <a:srgbClr val="262626"/>
                </a:solidFill>
                <a:latin typeface="Tahoma"/>
                <a:cs typeface="Tahoma"/>
              </a:rPr>
              <a:t>obligation légale</a:t>
            </a:r>
          </a:p>
          <a:p>
            <a:pPr marL="177800" indent="-177800">
              <a:spcAft>
                <a:spcPts val="1200"/>
              </a:spcAft>
              <a:buClr>
                <a:srgbClr val="006699"/>
              </a:buClr>
              <a:buFont typeface="Wingdings" charset="2"/>
              <a:buChar char="§"/>
            </a:pPr>
            <a:r>
              <a:rPr lang="fr-FR" sz="1500" dirty="0" smtClean="0">
                <a:solidFill>
                  <a:srgbClr val="262626"/>
                </a:solidFill>
                <a:latin typeface="Tahoma"/>
                <a:cs typeface="Tahoma"/>
              </a:rPr>
              <a:t>entièrement externalisée</a:t>
            </a:r>
          </a:p>
          <a:p>
            <a:pPr marL="177800" indent="-177800">
              <a:spcAft>
                <a:spcPts val="1200"/>
              </a:spcAft>
              <a:buClr>
                <a:srgbClr val="006699"/>
              </a:buClr>
              <a:buFont typeface="Wingdings" charset="2"/>
              <a:buChar char="§"/>
            </a:pPr>
            <a:endParaRPr lang="fr-FR" sz="1500" dirty="0" smtClean="0">
              <a:solidFill>
                <a:srgbClr val="262626"/>
              </a:solidFill>
              <a:latin typeface="Tahoma"/>
              <a:cs typeface="Tahoma"/>
            </a:endParaRPr>
          </a:p>
        </p:txBody>
      </p:sp>
      <p:grpSp>
        <p:nvGrpSpPr>
          <p:cNvPr id="11" name="Grouper 10"/>
          <p:cNvGrpSpPr/>
          <p:nvPr/>
        </p:nvGrpSpPr>
        <p:grpSpPr>
          <a:xfrm>
            <a:off x="3801602" y="1615200"/>
            <a:ext cx="2129399" cy="2463600"/>
            <a:chOff x="3657600" y="1651200"/>
            <a:chExt cx="2129399" cy="2463600"/>
          </a:xfrm>
        </p:grpSpPr>
        <p:sp>
          <p:nvSpPr>
            <p:cNvPr id="12" name="ZoneTexte 11"/>
            <p:cNvSpPr txBox="1"/>
            <p:nvPr/>
          </p:nvSpPr>
          <p:spPr>
            <a:xfrm>
              <a:off x="3657600" y="1676400"/>
              <a:ext cx="2129399" cy="2400657"/>
            </a:xfrm>
            <a:prstGeom prst="rect">
              <a:avLst/>
            </a:prstGeom>
            <a:noFill/>
            <a:ln w="317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square" rtlCol="0">
              <a:spAutoFit/>
            </a:bodyPr>
            <a:lstStyle/>
            <a:p>
              <a:pPr algn="ctr">
                <a:buClr>
                  <a:srgbClr val="006699"/>
                </a:buClr>
              </a:pPr>
              <a:r>
                <a:rPr lang="fr-FR" sz="1500" b="1" cap="small" dirty="0" smtClean="0">
                  <a:solidFill>
                    <a:srgbClr val="262626"/>
                  </a:solidFill>
                  <a:latin typeface="Tahoma"/>
                  <a:cs typeface="Tahoma"/>
                </a:rPr>
                <a:t>Contexte exigeant</a:t>
              </a:r>
            </a:p>
            <a:p>
              <a:pPr algn="ctr">
                <a:buClr>
                  <a:srgbClr val="006699"/>
                </a:buClr>
              </a:pPr>
              <a:r>
                <a:rPr lang="fr-FR" sz="1500" b="1" cap="small" dirty="0" smtClean="0">
                  <a:solidFill>
                    <a:srgbClr val="262626"/>
                  </a:solidFill>
                  <a:latin typeface="Tahoma"/>
                  <a:cs typeface="Tahoma"/>
                </a:rPr>
                <a:t>=</a:t>
              </a:r>
            </a:p>
            <a:p>
              <a:pPr algn="ctr">
                <a:spcAft>
                  <a:spcPts val="600"/>
                </a:spcAft>
                <a:buClr>
                  <a:srgbClr val="006699"/>
                </a:buClr>
              </a:pPr>
              <a:r>
                <a:rPr lang="fr-FR" sz="1500" b="1" cap="small" dirty="0" smtClean="0">
                  <a:solidFill>
                    <a:srgbClr val="262626"/>
                  </a:solidFill>
                  <a:latin typeface="Tahoma"/>
                  <a:cs typeface="Tahoma"/>
                </a:rPr>
                <a:t>Besoins accrus</a:t>
              </a:r>
            </a:p>
            <a:p>
              <a:pPr marL="266700" indent="-266700">
                <a:spcAft>
                  <a:spcPts val="600"/>
                </a:spcAft>
                <a:buClr>
                  <a:srgbClr val="006699"/>
                </a:buClr>
                <a:buFont typeface="Wingdings" charset="2"/>
                <a:buChar char="§"/>
              </a:pPr>
              <a:r>
                <a:rPr lang="fr-FR" sz="1500" dirty="0" smtClean="0">
                  <a:solidFill>
                    <a:srgbClr val="262626"/>
                  </a:solidFill>
                  <a:latin typeface="Tahoma"/>
                  <a:cs typeface="Tahoma"/>
                </a:rPr>
                <a:t>vision économique  des groupes</a:t>
              </a:r>
            </a:p>
            <a:p>
              <a:pPr marL="266700" indent="-266700">
                <a:spcAft>
                  <a:spcPts val="600"/>
                </a:spcAft>
                <a:buClr>
                  <a:srgbClr val="006699"/>
                </a:buClr>
                <a:buFont typeface="Wingdings" charset="2"/>
                <a:buChar char="§"/>
              </a:pPr>
              <a:r>
                <a:rPr lang="fr-FR" sz="1500" dirty="0" smtClean="0">
                  <a:solidFill>
                    <a:srgbClr val="262626"/>
                  </a:solidFill>
                  <a:latin typeface="Tahoma"/>
                  <a:cs typeface="Tahoma"/>
                </a:rPr>
                <a:t>analyse des performances</a:t>
              </a:r>
            </a:p>
            <a:p>
              <a:pPr marL="266700" indent="-266700">
                <a:spcAft>
                  <a:spcPts val="600"/>
                </a:spcAft>
                <a:buClr>
                  <a:srgbClr val="006699"/>
                </a:buClr>
                <a:buFont typeface="Wingdings" charset="2"/>
                <a:buChar char="§"/>
              </a:pPr>
              <a:r>
                <a:rPr lang="fr-FR" sz="1500" dirty="0" smtClean="0">
                  <a:solidFill>
                    <a:srgbClr val="262626"/>
                  </a:solidFill>
                  <a:latin typeface="Tahoma"/>
                  <a:cs typeface="Tahoma"/>
                </a:rPr>
                <a:t>suivi des covenants...</a:t>
              </a:r>
            </a:p>
          </p:txBody>
        </p:sp>
        <p:sp>
          <p:nvSpPr>
            <p:cNvPr id="13" name="Arrondir un rectangle avec un coin du même côté 12"/>
            <p:cNvSpPr/>
            <p:nvPr/>
          </p:nvSpPr>
          <p:spPr>
            <a:xfrm flipV="1">
              <a:off x="3657600" y="1651200"/>
              <a:ext cx="2044798" cy="2463600"/>
            </a:xfrm>
            <a:prstGeom prst="round2SameRect">
              <a:avLst/>
            </a:prstGeom>
            <a:noFill/>
            <a:ln w="6350" cap="flat" cmpd="sng" algn="ctr">
              <a:solidFill>
                <a:srgbClr val="AF2F4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sp>
        <p:nvSpPr>
          <p:cNvPr id="14" name="ZoneTexte 13"/>
          <p:cNvSpPr txBox="1"/>
          <p:nvPr/>
        </p:nvSpPr>
        <p:spPr>
          <a:xfrm>
            <a:off x="6629400" y="1615200"/>
            <a:ext cx="2133600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solidFill>
              <a:srgbClr val="006699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006699"/>
              </a:buClr>
            </a:pPr>
            <a:r>
              <a:rPr lang="fr-FR" sz="1600" b="1" cap="small" dirty="0" smtClean="0">
                <a:solidFill>
                  <a:schemeClr val="accent1">
                    <a:lumMod val="25000"/>
                  </a:schemeClr>
                </a:solidFill>
                <a:latin typeface="Tahoma"/>
                <a:cs typeface="Tahoma"/>
              </a:rPr>
              <a:t>Aujourd’hui</a:t>
            </a:r>
          </a:p>
        </p:txBody>
      </p:sp>
      <p:sp>
        <p:nvSpPr>
          <p:cNvPr id="15" name="Signalisation droite 14"/>
          <p:cNvSpPr/>
          <p:nvPr/>
        </p:nvSpPr>
        <p:spPr>
          <a:xfrm>
            <a:off x="5935202" y="1615200"/>
            <a:ext cx="313198" cy="1206596"/>
          </a:xfrm>
          <a:prstGeom prst="homePlate">
            <a:avLst/>
          </a:prstGeom>
          <a:solidFill>
            <a:srgbClr val="AF2F43"/>
          </a:solidFill>
          <a:ln w="158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629400" y="2934000"/>
            <a:ext cx="2133600" cy="1056884"/>
          </a:xfrm>
          <a:prstGeom prst="rect">
            <a:avLst/>
          </a:prstGeom>
          <a:solidFill>
            <a:srgbClr val="006699">
              <a:alpha val="80000"/>
            </a:srgb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  <a:buClr>
                <a:srgbClr val="006699"/>
              </a:buClr>
            </a:pPr>
            <a:r>
              <a:rPr lang="fr-FR" sz="1600" dirty="0" smtClean="0">
                <a:solidFill>
                  <a:schemeClr val="bg1"/>
                </a:solidFill>
                <a:latin typeface="Tahoma"/>
                <a:cs typeface="Tahoma"/>
              </a:rPr>
              <a:t>Implication dans </a:t>
            </a:r>
          </a:p>
          <a:p>
            <a:pPr algn="ctr">
              <a:spcAft>
                <a:spcPts val="600"/>
              </a:spcAft>
              <a:buClr>
                <a:srgbClr val="006699"/>
              </a:buClr>
            </a:pPr>
            <a:r>
              <a:rPr lang="fr-FR" sz="1600" dirty="0" smtClean="0">
                <a:solidFill>
                  <a:schemeClr val="bg1"/>
                </a:solidFill>
                <a:latin typeface="Tahoma"/>
                <a:cs typeface="Tahoma"/>
              </a:rPr>
              <a:t>le processus</a:t>
            </a:r>
          </a:p>
          <a:p>
            <a:pPr algn="ctr">
              <a:spcAft>
                <a:spcPts val="600"/>
              </a:spcAft>
              <a:buClr>
                <a:srgbClr val="006699"/>
              </a:buClr>
            </a:pPr>
            <a:r>
              <a:rPr lang="fr-FR" sz="1600" dirty="0" smtClean="0">
                <a:solidFill>
                  <a:schemeClr val="bg1"/>
                </a:solidFill>
                <a:latin typeface="Tahoma"/>
                <a:cs typeface="Tahoma"/>
              </a:rPr>
              <a:t> de consolidation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6629400" y="2133600"/>
            <a:ext cx="2133600" cy="656776"/>
          </a:xfrm>
          <a:prstGeom prst="rect">
            <a:avLst/>
          </a:prstGeom>
          <a:solidFill>
            <a:srgbClr val="006699">
              <a:alpha val="80000"/>
            </a:srgb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006699"/>
              </a:buClr>
            </a:pPr>
            <a:r>
              <a:rPr lang="fr-FR" sz="1600" dirty="0" smtClean="0">
                <a:solidFill>
                  <a:srgbClr val="FFFFFF"/>
                </a:solidFill>
                <a:latin typeface="Tahoma"/>
                <a:cs typeface="Tahoma"/>
              </a:rPr>
              <a:t>Outil de pilotage financier</a:t>
            </a:r>
          </a:p>
        </p:txBody>
      </p:sp>
      <p:sp>
        <p:nvSpPr>
          <p:cNvPr id="18" name="Signalisation droite 17"/>
          <p:cNvSpPr/>
          <p:nvPr/>
        </p:nvSpPr>
        <p:spPr>
          <a:xfrm>
            <a:off x="1219202" y="834000"/>
            <a:ext cx="3239996" cy="461400"/>
          </a:xfrm>
          <a:prstGeom prst="homePlate">
            <a:avLst/>
          </a:prstGeom>
          <a:noFill/>
          <a:ln w="6350" cap="flat" cmpd="sng" algn="ctr">
            <a:solidFill>
              <a:srgbClr val="00669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La consolidation de votre groupe :</a:t>
            </a:r>
          </a:p>
        </p:txBody>
      </p:sp>
      <p:sp>
        <p:nvSpPr>
          <p:cNvPr id="19" name="Chevron 18"/>
          <p:cNvSpPr/>
          <p:nvPr/>
        </p:nvSpPr>
        <p:spPr>
          <a:xfrm>
            <a:off x="4302611" y="834000"/>
            <a:ext cx="3886788" cy="461400"/>
          </a:xfrm>
          <a:prstGeom prst="chevron">
            <a:avLst/>
          </a:prstGeom>
          <a:noFill/>
          <a:ln w="6350" cap="flat" cmpd="sng" algn="ctr">
            <a:solidFill>
              <a:srgbClr val="00669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nouvel enjeu de la direction financière  </a:t>
            </a:r>
          </a:p>
        </p:txBody>
      </p:sp>
      <p:grpSp>
        <p:nvGrpSpPr>
          <p:cNvPr id="20" name="Grouper 19"/>
          <p:cNvGrpSpPr>
            <a:grpSpLocks noChangeAspect="1"/>
          </p:cNvGrpSpPr>
          <p:nvPr/>
        </p:nvGrpSpPr>
        <p:grpSpPr>
          <a:xfrm>
            <a:off x="6858000" y="5715000"/>
            <a:ext cx="367224" cy="770400"/>
            <a:chOff x="6934200" y="4267200"/>
            <a:chExt cx="435864" cy="914400"/>
          </a:xfrm>
        </p:grpSpPr>
        <p:pic>
          <p:nvPicPr>
            <p:cNvPr id="21" name="Image 20" descr="1 bh bleu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934200" y="4267200"/>
              <a:ext cx="207264" cy="829056"/>
            </a:xfrm>
            <a:prstGeom prst="rect">
              <a:avLst/>
            </a:prstGeom>
          </p:spPr>
        </p:pic>
        <p:pic>
          <p:nvPicPr>
            <p:cNvPr id="22" name="Image 21" descr="1 bh bleu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62800" y="4352544"/>
              <a:ext cx="207264" cy="829056"/>
            </a:xfrm>
            <a:prstGeom prst="rect">
              <a:avLst/>
            </a:prstGeom>
          </p:spPr>
        </p:pic>
      </p:grpSp>
      <p:sp>
        <p:nvSpPr>
          <p:cNvPr id="23" name="Signalisation droite 22"/>
          <p:cNvSpPr/>
          <p:nvPr/>
        </p:nvSpPr>
        <p:spPr>
          <a:xfrm>
            <a:off x="1219200" y="4572000"/>
            <a:ext cx="1367989" cy="461400"/>
          </a:xfrm>
          <a:prstGeom prst="homePlate">
            <a:avLst/>
          </a:prstGeom>
          <a:noFill/>
          <a:ln w="6350" cap="flat" cmpd="sng" algn="ctr">
            <a:solidFill>
              <a:srgbClr val="00669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Le Cloud :</a:t>
            </a:r>
          </a:p>
        </p:txBody>
      </p:sp>
      <p:sp>
        <p:nvSpPr>
          <p:cNvPr id="24" name="Chevron 23"/>
          <p:cNvSpPr/>
          <p:nvPr/>
        </p:nvSpPr>
        <p:spPr>
          <a:xfrm>
            <a:off x="2438400" y="4576200"/>
            <a:ext cx="2734777" cy="461400"/>
          </a:xfrm>
          <a:prstGeom prst="chevron">
            <a:avLst/>
          </a:prstGeom>
          <a:noFill/>
          <a:ln w="6350" cap="flat" cmpd="sng" algn="ctr">
            <a:solidFill>
              <a:srgbClr val="00669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5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outil du travail partagé</a:t>
            </a:r>
          </a:p>
        </p:txBody>
      </p:sp>
      <p:grpSp>
        <p:nvGrpSpPr>
          <p:cNvPr id="25" name="Grouper 24"/>
          <p:cNvGrpSpPr>
            <a:grpSpLocks noChangeAspect="1"/>
          </p:cNvGrpSpPr>
          <p:nvPr/>
        </p:nvGrpSpPr>
        <p:grpSpPr>
          <a:xfrm>
            <a:off x="5410200" y="4876800"/>
            <a:ext cx="372128" cy="767351"/>
            <a:chOff x="1524000" y="5257800"/>
            <a:chExt cx="441960" cy="911352"/>
          </a:xfrm>
        </p:grpSpPr>
        <p:pic>
          <p:nvPicPr>
            <p:cNvPr id="26" name="Image 25" descr="1 bh azur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524000" y="5257800"/>
              <a:ext cx="213360" cy="835152"/>
            </a:xfrm>
            <a:prstGeom prst="rect">
              <a:avLst/>
            </a:prstGeom>
          </p:spPr>
        </p:pic>
        <p:pic>
          <p:nvPicPr>
            <p:cNvPr id="27" name="Image 26" descr="1 bh azur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752600" y="5334000"/>
              <a:ext cx="213360" cy="835152"/>
            </a:xfrm>
            <a:prstGeom prst="rect">
              <a:avLst/>
            </a:prstGeom>
          </p:spPr>
        </p:pic>
      </p:grpSp>
      <p:sp>
        <p:nvSpPr>
          <p:cNvPr id="31" name="ZoneTexte 30"/>
          <p:cNvSpPr txBox="1"/>
          <p:nvPr/>
        </p:nvSpPr>
        <p:spPr>
          <a:xfrm>
            <a:off x="7371600" y="5663624"/>
            <a:ext cx="1619999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>
              <a:buClr>
                <a:srgbClr val="006699"/>
              </a:buClr>
            </a:pPr>
            <a:r>
              <a:rPr lang="fr-FR" sz="1600" dirty="0" smtClean="0">
                <a:solidFill>
                  <a:schemeClr val="accent1">
                    <a:lumMod val="25000"/>
                  </a:schemeClr>
                </a:solidFill>
                <a:latin typeface="Tahoma"/>
                <a:cs typeface="Tahoma"/>
              </a:rPr>
              <a:t>équipe interne</a:t>
            </a:r>
          </a:p>
        </p:txBody>
      </p:sp>
      <p:sp>
        <p:nvSpPr>
          <p:cNvPr id="32" name="ZoneTexte 31"/>
          <p:cNvSpPr txBox="1"/>
          <p:nvPr/>
        </p:nvSpPr>
        <p:spPr>
          <a:xfrm>
            <a:off x="5873999" y="4800600"/>
            <a:ext cx="1593599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>
              <a:buClr>
                <a:srgbClr val="006699"/>
              </a:buClr>
            </a:pPr>
            <a:r>
              <a:rPr lang="fr-FR" sz="1600" dirty="0" smtClean="0">
                <a:solidFill>
                  <a:schemeClr val="accent1">
                    <a:lumMod val="25000"/>
                  </a:schemeClr>
                </a:solidFill>
                <a:latin typeface="Tahoma"/>
                <a:cs typeface="Tahoma"/>
              </a:rPr>
              <a:t>équipe externe</a:t>
            </a:r>
          </a:p>
        </p:txBody>
      </p:sp>
      <p:sp>
        <p:nvSpPr>
          <p:cNvPr id="34" name="Triangle isocèle 33"/>
          <p:cNvSpPr/>
          <p:nvPr/>
        </p:nvSpPr>
        <p:spPr>
          <a:xfrm>
            <a:off x="4443000" y="5715000"/>
            <a:ext cx="2338800" cy="685800"/>
          </a:xfrm>
          <a:prstGeom prst="triangle">
            <a:avLst>
              <a:gd name="adj" fmla="val 50000"/>
            </a:avLst>
          </a:prstGeom>
          <a:noFill/>
          <a:ln w="12700" cap="flat" cmpd="sng" algn="ctr">
            <a:solidFill>
              <a:srgbClr val="5A5A5A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5" name="Grouper 34"/>
          <p:cNvGrpSpPr/>
          <p:nvPr/>
        </p:nvGrpSpPr>
        <p:grpSpPr>
          <a:xfrm>
            <a:off x="3352800" y="5791200"/>
            <a:ext cx="1085088" cy="610363"/>
            <a:chOff x="1143000" y="3962400"/>
            <a:chExt cx="1085088" cy="610363"/>
          </a:xfrm>
        </p:grpSpPr>
        <p:grpSp>
          <p:nvGrpSpPr>
            <p:cNvPr id="36" name="Grouper 42"/>
            <p:cNvGrpSpPr>
              <a:grpSpLocks noChangeAspect="1"/>
            </p:cNvGrpSpPr>
            <p:nvPr/>
          </p:nvGrpSpPr>
          <p:grpSpPr>
            <a:xfrm>
              <a:off x="1143000" y="3962400"/>
              <a:ext cx="1085088" cy="610363"/>
              <a:chOff x="2438400" y="3428999"/>
              <a:chExt cx="1219200" cy="685801"/>
            </a:xfrm>
            <a:solidFill>
              <a:srgbClr val="333399"/>
            </a:solidFill>
          </p:grpSpPr>
          <p:grpSp>
            <p:nvGrpSpPr>
              <p:cNvPr id="44" name="Grouper 41"/>
              <p:cNvGrpSpPr/>
              <p:nvPr/>
            </p:nvGrpSpPr>
            <p:grpSpPr>
              <a:xfrm>
                <a:off x="2438400" y="3428999"/>
                <a:ext cx="1219200" cy="685801"/>
                <a:chOff x="2438400" y="3428999"/>
                <a:chExt cx="1219200" cy="685801"/>
              </a:xfrm>
              <a:grpFill/>
            </p:grpSpPr>
            <p:sp>
              <p:nvSpPr>
                <p:cNvPr id="46" name="Ellipse 45"/>
                <p:cNvSpPr/>
                <p:nvPr/>
              </p:nvSpPr>
              <p:spPr>
                <a:xfrm>
                  <a:off x="2438400" y="37338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7" name="Ellipse 46"/>
                <p:cNvSpPr/>
                <p:nvPr/>
              </p:nvSpPr>
              <p:spPr>
                <a:xfrm>
                  <a:off x="2667000" y="35052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8" name="Ellipse 47"/>
                <p:cNvSpPr/>
                <p:nvPr/>
              </p:nvSpPr>
              <p:spPr>
                <a:xfrm>
                  <a:off x="2895600" y="3428999"/>
                  <a:ext cx="609600" cy="6096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9" name="Ellipse 48"/>
                <p:cNvSpPr/>
                <p:nvPr/>
              </p:nvSpPr>
              <p:spPr>
                <a:xfrm>
                  <a:off x="3276600" y="37338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</p:grpSp>
          <p:sp>
            <p:nvSpPr>
              <p:cNvPr id="45" name="Rectangle 44"/>
              <p:cNvSpPr/>
              <p:nvPr/>
            </p:nvSpPr>
            <p:spPr>
              <a:xfrm>
                <a:off x="2590799" y="3810000"/>
                <a:ext cx="901796" cy="304800"/>
              </a:xfrm>
              <a:prstGeom prst="rect">
                <a:avLst/>
              </a:prstGeom>
              <a:solidFill>
                <a:srgbClr val="00406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grpSp>
          <p:nvGrpSpPr>
            <p:cNvPr id="37" name="Grouper 61"/>
            <p:cNvGrpSpPr>
              <a:grpSpLocks noChangeAspect="1"/>
            </p:cNvGrpSpPr>
            <p:nvPr/>
          </p:nvGrpSpPr>
          <p:grpSpPr>
            <a:xfrm>
              <a:off x="1644491" y="4113439"/>
              <a:ext cx="264709" cy="382357"/>
              <a:chOff x="2514600" y="3048000"/>
              <a:chExt cx="685800" cy="990583"/>
            </a:xfrm>
          </p:grpSpPr>
          <p:grpSp>
            <p:nvGrpSpPr>
              <p:cNvPr id="38" name="Grouper 59"/>
              <p:cNvGrpSpPr/>
              <p:nvPr/>
            </p:nvGrpSpPr>
            <p:grpSpPr>
              <a:xfrm>
                <a:off x="2514600" y="3048000"/>
                <a:ext cx="685800" cy="990583"/>
                <a:chOff x="2514600" y="3048000"/>
                <a:chExt cx="685800" cy="990583"/>
              </a:xfrm>
              <a:solidFill>
                <a:schemeClr val="bg1"/>
              </a:solidFill>
            </p:grpSpPr>
            <p:sp>
              <p:nvSpPr>
                <p:cNvPr id="42" name="Arrondir un rectangle avec un coin du même côté 41"/>
                <p:cNvSpPr/>
                <p:nvPr/>
              </p:nvSpPr>
              <p:spPr>
                <a:xfrm flipV="1">
                  <a:off x="2514600" y="3428985"/>
                  <a:ext cx="685800" cy="609598"/>
                </a:xfrm>
                <a:prstGeom prst="round2SameRect">
                  <a:avLst>
                    <a:gd name="adj1" fmla="val 48148"/>
                    <a:gd name="adj2" fmla="val 0"/>
                  </a:avLst>
                </a:pr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43" name="Arc plein 42"/>
                <p:cNvSpPr/>
                <p:nvPr/>
              </p:nvSpPr>
              <p:spPr>
                <a:xfrm>
                  <a:off x="2514600" y="3048000"/>
                  <a:ext cx="685800" cy="914400"/>
                </a:xfrm>
                <a:prstGeom prst="blockArc">
                  <a:avLst>
                    <a:gd name="adj1" fmla="val 10800000"/>
                    <a:gd name="adj2" fmla="val 21423862"/>
                    <a:gd name="adj3" fmla="val 13841"/>
                  </a:avLst>
                </a:pr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39" name="Grouper 58"/>
              <p:cNvGrpSpPr/>
              <p:nvPr/>
            </p:nvGrpSpPr>
            <p:grpSpPr>
              <a:xfrm>
                <a:off x="2754000" y="3576407"/>
                <a:ext cx="224028" cy="385993"/>
                <a:chOff x="2754000" y="3581400"/>
                <a:chExt cx="224028" cy="385993"/>
              </a:xfrm>
            </p:grpSpPr>
            <p:sp>
              <p:nvSpPr>
                <p:cNvPr id="40" name="Ellipse 39"/>
                <p:cNvSpPr/>
                <p:nvPr/>
              </p:nvSpPr>
              <p:spPr>
                <a:xfrm>
                  <a:off x="2754000" y="3581400"/>
                  <a:ext cx="224028" cy="224028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cxnSp>
              <p:nvCxnSpPr>
                <p:cNvPr id="41" name="Connecteur droit 40"/>
                <p:cNvCxnSpPr/>
                <p:nvPr/>
              </p:nvCxnSpPr>
              <p:spPr>
                <a:xfrm rot="5400000">
                  <a:off x="2746800" y="3850200"/>
                  <a:ext cx="233593" cy="793"/>
                </a:xfrm>
                <a:prstGeom prst="line">
                  <a:avLst/>
                </a:prstGeom>
                <a:ln w="41275" cap="flat" cmpd="sng" algn="ctr">
                  <a:solidFill>
                    <a:srgbClr val="00406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50" name="ZoneTexte 49"/>
          <p:cNvSpPr txBox="1"/>
          <p:nvPr/>
        </p:nvSpPr>
        <p:spPr>
          <a:xfrm>
            <a:off x="7371601" y="5943600"/>
            <a:ext cx="1619999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>
              <a:buClr>
                <a:srgbClr val="006699"/>
              </a:buClr>
            </a:pPr>
            <a:r>
              <a:rPr lang="fr-FR" sz="1600" b="1" dirty="0" smtClean="0">
                <a:solidFill>
                  <a:srgbClr val="006699"/>
                </a:solidFill>
                <a:latin typeface="Tahoma"/>
                <a:cs typeface="Tahoma"/>
                <a:sym typeface="Wingdings"/>
              </a:rPr>
              <a:t> le client</a:t>
            </a:r>
            <a:endParaRPr lang="fr-FR" sz="1600" b="1" dirty="0" smtClean="0">
              <a:solidFill>
                <a:srgbClr val="006699"/>
              </a:solidFill>
              <a:latin typeface="Tahoma"/>
              <a:cs typeface="Tahoma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5867400" y="5105400"/>
            <a:ext cx="1593599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>
              <a:buClr>
                <a:srgbClr val="006699"/>
              </a:buClr>
            </a:pPr>
            <a:r>
              <a:rPr lang="fr-FR" sz="1600" b="1" dirty="0" smtClean="0">
                <a:solidFill>
                  <a:srgbClr val="0099CC"/>
                </a:solidFill>
                <a:latin typeface="Tahoma"/>
                <a:cs typeface="Tahoma"/>
                <a:sym typeface="Wingdings"/>
              </a:rPr>
              <a:t> Fidanza</a:t>
            </a:r>
            <a:endParaRPr lang="fr-FR" sz="1600" b="1" dirty="0" smtClean="0">
              <a:solidFill>
                <a:srgbClr val="0099CC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2" presetClass="entr" presetSubtype="8" accel="50000" decel="5000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2" presetClass="entr" presetSubtype="8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0"/>
                            </p:stCondLst>
                            <p:childTnLst>
                              <p:par>
                                <p:cTn id="48" presetID="2" presetClass="entr" presetSubtype="1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3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3000"/>
                            </p:stCondLst>
                            <p:childTnLst>
                              <p:par>
                                <p:cTn id="56" presetID="35" presetClass="emph" presetSubtype="0" repeatCount="3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60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7000"/>
                            </p:stCondLst>
                            <p:childTnLst>
                              <p:par>
                                <p:cTn id="65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9000"/>
                            </p:stCondLst>
                            <p:childTnLst>
                              <p:par>
                                <p:cTn id="71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8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" presetClass="entr" presetSubtype="8" accel="50000" decel="5000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000"/>
                            </p:stCondLst>
                            <p:childTnLst>
                              <p:par>
                                <p:cTn id="88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0"/>
                            </p:stCondLst>
                            <p:childTnLst>
                              <p:par>
                                <p:cTn id="9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6000"/>
                            </p:stCondLst>
                            <p:childTnLst>
                              <p:par>
                                <p:cTn id="10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7000"/>
                            </p:stCondLst>
                            <p:childTnLst>
                              <p:par>
                                <p:cTn id="1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8000"/>
                            </p:stCondLst>
                            <p:childTnLst>
                              <p:par>
                                <p:cTn id="12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9000"/>
                            </p:stCondLst>
                            <p:childTnLst>
                              <p:par>
                                <p:cTn id="12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/>
      <p:bldP spid="9" grpId="0"/>
      <p:bldP spid="10" grpId="0" animBg="1"/>
      <p:bldP spid="14" grpId="0" animBg="1"/>
      <p:bldP spid="15" grpId="0" animBg="1"/>
      <p:bldP spid="15" grpId="1" animBg="1"/>
      <p:bldP spid="16" grpId="0" animBg="1"/>
      <p:bldP spid="17" grpId="0" animBg="1"/>
      <p:bldP spid="18" grpId="1" animBg="1"/>
      <p:bldP spid="19" grpId="0" animBg="1"/>
      <p:bldP spid="23" grpId="1" animBg="1"/>
      <p:bldP spid="24" grpId="0" animBg="1"/>
      <p:bldP spid="31" grpId="0" animBg="1"/>
      <p:bldP spid="32" grpId="0" animBg="1"/>
      <p:bldP spid="34" grpId="0" animBg="1"/>
      <p:bldP spid="50" grpId="0" animBg="1"/>
      <p:bldP spid="51" grpId="0" animBg="1"/>
      <p:bldP spid="51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6000"/>
            <a:ext cx="9180000" cy="503999"/>
          </a:xfrm>
          <a:prstGeom prst="rect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5" name="Image 4" descr="FIDANZA-avatar(pt).jpg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" y="5076000"/>
            <a:ext cx="720000" cy="774645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6000" y="0"/>
            <a:ext cx="720000" cy="504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solidFill>
              <a:srgbClr val="FFFFFF"/>
            </a:solidFill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fr-FR" sz="1400" dirty="0">
              <a:solidFill>
                <a:srgbClr val="5A5A5A"/>
              </a:solidFill>
              <a:latin typeface="Tahoma"/>
              <a:cs typeface="Tahoma"/>
            </a:endParaRPr>
          </a:p>
        </p:txBody>
      </p:sp>
      <p:pic>
        <p:nvPicPr>
          <p:cNvPr id="7" name="Image 6" descr="image001.pn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" y="5904000"/>
            <a:ext cx="720000" cy="90151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8" name="Titre 1"/>
          <p:cNvSpPr>
            <a:spLocks noGrp="1"/>
          </p:cNvSpPr>
          <p:nvPr>
            <p:ph type="title" idx="4294967295"/>
          </p:nvPr>
        </p:nvSpPr>
        <p:spPr>
          <a:xfrm>
            <a:off x="1943770" y="76200"/>
            <a:ext cx="7200230" cy="433387"/>
          </a:xfrm>
          <a:prstGeom prst="rect">
            <a:avLst/>
          </a:prstGeom>
        </p:spPr>
        <p:txBody>
          <a:bodyPr rIns="360000" anchor="ctr"/>
          <a:lstStyle/>
          <a:p>
            <a:pPr algn="r"/>
            <a:r>
              <a:rPr lang="fr-FR" sz="1600" b="0" spc="300" dirty="0" smtClean="0">
                <a:solidFill>
                  <a:srgbClr val="FFFFFF"/>
                </a:solidFill>
                <a:latin typeface="Tahoma"/>
                <a:cs typeface="Tahoma"/>
              </a:rPr>
              <a:t>Objectifs</a:t>
            </a:r>
            <a:endParaRPr lang="fr-FR" sz="1600" b="0" spc="3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88401" y="76200"/>
            <a:ext cx="4211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3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95400" y="986400"/>
            <a:ext cx="3581400" cy="2671200"/>
          </a:xfrm>
          <a:prstGeom prst="rect">
            <a:avLst/>
          </a:prstGeom>
          <a:solidFill>
            <a:srgbClr val="1E4649">
              <a:alpha val="70000"/>
            </a:srgb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z="1600" dirty="0" smtClean="0">
                <a:solidFill>
                  <a:schemeClr val="bg1"/>
                </a:solidFill>
                <a:latin typeface="Tahoma"/>
                <a:cs typeface="Tahoma"/>
              </a:rPr>
              <a:t>Optimiser le système</a:t>
            </a:r>
          </a:p>
          <a:p>
            <a:pPr algn="ctr">
              <a:spcAft>
                <a:spcPts val="600"/>
              </a:spcAft>
            </a:pPr>
            <a:r>
              <a:rPr lang="fr-FR" sz="1600" dirty="0" smtClean="0">
                <a:solidFill>
                  <a:schemeClr val="bg1"/>
                </a:solidFill>
                <a:latin typeface="Tahoma"/>
                <a:cs typeface="Tahoma"/>
              </a:rPr>
              <a:t>de reporting financier</a:t>
            </a:r>
          </a:p>
          <a:p>
            <a:pPr algn="ctr">
              <a:spcAft>
                <a:spcPts val="600"/>
              </a:spcAft>
            </a:pPr>
            <a:r>
              <a:rPr lang="fr-FR" sz="1600" dirty="0" smtClean="0">
                <a:solidFill>
                  <a:schemeClr val="bg1"/>
                </a:solidFill>
                <a:latin typeface="Tahoma"/>
                <a:cs typeface="Tahoma"/>
              </a:rPr>
              <a:t>pour disposer de données fiables et </a:t>
            </a:r>
          </a:p>
          <a:p>
            <a:pPr algn="ctr">
              <a:spcAft>
                <a:spcPts val="600"/>
              </a:spcAft>
            </a:pPr>
            <a:r>
              <a:rPr lang="fr-FR" sz="1600" dirty="0" smtClean="0">
                <a:solidFill>
                  <a:schemeClr val="bg1"/>
                </a:solidFill>
                <a:latin typeface="Tahoma"/>
                <a:cs typeface="Tahoma"/>
              </a:rPr>
              <a:t>d’informations de qualité.  </a:t>
            </a:r>
            <a:endParaRPr lang="fr-FR" sz="1600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029200" y="986400"/>
            <a:ext cx="3581400" cy="2671200"/>
          </a:xfrm>
          <a:prstGeom prst="rect">
            <a:avLst/>
          </a:prstGeom>
          <a:solidFill>
            <a:srgbClr val="66CCCC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cs typeface="Tahoma"/>
              </a:rPr>
              <a:t>Appliquer un référentiel évolutif.</a:t>
            </a:r>
          </a:p>
          <a:p>
            <a:pPr algn="ctr">
              <a:spcAft>
                <a:spcPts val="600"/>
              </a:spcAft>
            </a:pPr>
            <a:r>
              <a:rPr lang="fr-FR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cs typeface="Tahoma"/>
              </a:rPr>
              <a:t>(99.02 ou IFRS)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295400" y="3810000"/>
            <a:ext cx="3581400" cy="2671200"/>
          </a:xfrm>
          <a:prstGeom prst="rect">
            <a:avLst/>
          </a:prstGeom>
          <a:solidFill>
            <a:srgbClr val="006699">
              <a:alpha val="6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Comprendre et analyser les agrégats</a:t>
            </a:r>
          </a:p>
          <a:p>
            <a:pPr algn="ctr">
              <a:spcAft>
                <a:spcPts val="600"/>
              </a:spcAft>
            </a:pPr>
            <a:r>
              <a:rPr lang="fr-FR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pour un pilotage éclairé</a:t>
            </a:r>
          </a:p>
          <a:p>
            <a:pPr algn="ctr">
              <a:spcAft>
                <a:spcPts val="600"/>
              </a:spcAft>
            </a:pPr>
            <a:r>
              <a:rPr lang="fr-FR" sz="1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ahoma"/>
                <a:cs typeface="Tahoma"/>
              </a:rPr>
              <a:t>des performances.</a:t>
            </a:r>
            <a:endParaRPr lang="fr-FR" sz="1600" dirty="0">
              <a:solidFill>
                <a:schemeClr val="tx1">
                  <a:lumMod val="85000"/>
                  <a:lumOff val="1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029200" y="3810000"/>
            <a:ext cx="3581400" cy="2671200"/>
          </a:xfrm>
          <a:prstGeom prst="rect">
            <a:avLst/>
          </a:prstGeom>
          <a:solidFill>
            <a:srgbClr val="5A5A5A">
              <a:alpha val="80000"/>
            </a:srgb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sz="1600" dirty="0" smtClean="0">
                <a:latin typeface="Tahoma"/>
                <a:cs typeface="Tahoma"/>
              </a:rPr>
              <a:t>Réduire les délais et les coûts </a:t>
            </a:r>
          </a:p>
          <a:p>
            <a:pPr algn="ctr">
              <a:spcAft>
                <a:spcPts val="600"/>
              </a:spcAft>
            </a:pPr>
            <a:r>
              <a:rPr lang="fr-FR" sz="1600" dirty="0" smtClean="0">
                <a:latin typeface="Tahoma"/>
                <a:cs typeface="Tahoma"/>
              </a:rPr>
              <a:t>du processus de consolidation.</a:t>
            </a:r>
            <a:endParaRPr lang="fr-FR" sz="1600" dirty="0"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/>
      <p:bldP spid="9" grpId="0"/>
      <p:bldP spid="20" grpId="0" animBg="1"/>
      <p:bldP spid="21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6000"/>
            <a:ext cx="9180000" cy="503999"/>
          </a:xfrm>
          <a:prstGeom prst="rect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5" name="Image 4" descr="FIDANZA-avatar(pt).jpg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" y="5076000"/>
            <a:ext cx="720000" cy="774645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6000" y="0"/>
            <a:ext cx="720000" cy="504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solidFill>
              <a:srgbClr val="FFFFFF"/>
            </a:solidFill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fr-FR" sz="1400" dirty="0">
              <a:solidFill>
                <a:srgbClr val="5A5A5A"/>
              </a:solidFill>
              <a:latin typeface="Tahoma"/>
              <a:cs typeface="Tahoma"/>
            </a:endParaRPr>
          </a:p>
        </p:txBody>
      </p:sp>
      <p:pic>
        <p:nvPicPr>
          <p:cNvPr id="7" name="Image 6" descr="image001.pn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" y="5904000"/>
            <a:ext cx="720000" cy="90151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8" name="Titre 1"/>
          <p:cNvSpPr>
            <a:spLocks noGrp="1"/>
          </p:cNvSpPr>
          <p:nvPr>
            <p:ph type="title" idx="4294967295"/>
          </p:nvPr>
        </p:nvSpPr>
        <p:spPr>
          <a:xfrm>
            <a:off x="990604" y="76200"/>
            <a:ext cx="6480222" cy="433387"/>
          </a:xfrm>
          <a:prstGeom prst="rect">
            <a:avLst/>
          </a:prstGeom>
        </p:spPr>
        <p:txBody>
          <a:bodyPr rIns="360000" anchor="ctr"/>
          <a:lstStyle/>
          <a:p>
            <a:pPr lvl="0" algn="l" defTabSz="914400" fontAlgn="base">
              <a:spcAft>
                <a:spcPct val="0"/>
              </a:spcAft>
              <a:defRPr/>
            </a:pPr>
            <a:r>
              <a:rPr lang="fr-FR" sz="1600" kern="0" cap="small" spc="300" dirty="0">
                <a:solidFill>
                  <a:srgbClr val="FFFFFF"/>
                </a:solidFill>
                <a:latin typeface="Tahoma"/>
                <a:cs typeface="Tahoma"/>
              </a:rPr>
              <a:t>Processus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.   1</a:t>
            </a:r>
            <a:r>
              <a:rPr lang="fr-FR" sz="1600" kern="0" spc="300" baseline="30000" dirty="0">
                <a:solidFill>
                  <a:srgbClr val="FFFFFF"/>
                </a:solidFill>
                <a:latin typeface="Tahoma"/>
                <a:cs typeface="Tahoma"/>
              </a:rPr>
              <a:t>re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 étape : la collecte des </a:t>
            </a:r>
            <a:r>
              <a:rPr lang="fr-FR" sz="1600" kern="0" spc="300" dirty="0" smtClean="0">
                <a:solidFill>
                  <a:srgbClr val="FFFFFF"/>
                </a:solidFill>
                <a:latin typeface="Tahoma"/>
                <a:cs typeface="Tahoma"/>
              </a:rPr>
              <a:t>données</a:t>
            </a:r>
            <a:endParaRPr lang="fr-FR" sz="1600" kern="0" spc="3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88401" y="76200"/>
            <a:ext cx="4211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0" name="Signalisation droite 19"/>
          <p:cNvSpPr/>
          <p:nvPr/>
        </p:nvSpPr>
        <p:spPr>
          <a:xfrm rot="16200000">
            <a:off x="3027901" y="1010699"/>
            <a:ext cx="357598" cy="622199"/>
          </a:xfrm>
          <a:prstGeom prst="homePlate">
            <a:avLst/>
          </a:prstGeom>
          <a:solidFill>
            <a:srgbClr val="006699">
              <a:alpha val="7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Signalisation droite 20"/>
          <p:cNvSpPr/>
          <p:nvPr/>
        </p:nvSpPr>
        <p:spPr>
          <a:xfrm rot="16200000">
            <a:off x="1099499" y="1070103"/>
            <a:ext cx="573598" cy="334196"/>
          </a:xfrm>
          <a:prstGeom prst="homePlate">
            <a:avLst/>
          </a:prstGeom>
          <a:solidFill>
            <a:schemeClr val="accent3">
              <a:lumMod val="7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Forme en L 21"/>
          <p:cNvSpPr/>
          <p:nvPr/>
        </p:nvSpPr>
        <p:spPr>
          <a:xfrm>
            <a:off x="2057400" y="1018200"/>
            <a:ext cx="457200" cy="505800"/>
          </a:xfrm>
          <a:prstGeom prst="corner">
            <a:avLst>
              <a:gd name="adj1" fmla="val 58334"/>
              <a:gd name="adj2" fmla="val 50000"/>
            </a:avLst>
          </a:prstGeom>
          <a:solidFill>
            <a:schemeClr val="accent6">
              <a:lumMod val="40000"/>
              <a:lumOff val="60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23" name="Grouper 22"/>
          <p:cNvGrpSpPr>
            <a:grpSpLocks noChangeAspect="1"/>
          </p:cNvGrpSpPr>
          <p:nvPr/>
        </p:nvGrpSpPr>
        <p:grpSpPr>
          <a:xfrm>
            <a:off x="1219200" y="2667000"/>
            <a:ext cx="372128" cy="767351"/>
            <a:chOff x="1524000" y="5257800"/>
            <a:chExt cx="441960" cy="911352"/>
          </a:xfrm>
        </p:grpSpPr>
        <p:pic>
          <p:nvPicPr>
            <p:cNvPr id="24" name="Image 23" descr="1 bh azur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24000" y="5257800"/>
              <a:ext cx="213360" cy="835152"/>
            </a:xfrm>
            <a:prstGeom prst="rect">
              <a:avLst/>
            </a:prstGeom>
          </p:spPr>
        </p:pic>
        <p:pic>
          <p:nvPicPr>
            <p:cNvPr id="25" name="Image 24" descr="1 bh azur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52600" y="5334000"/>
              <a:ext cx="213360" cy="835152"/>
            </a:xfrm>
            <a:prstGeom prst="rect">
              <a:avLst/>
            </a:prstGeom>
          </p:spPr>
        </p:pic>
      </p:grpSp>
      <p:sp>
        <p:nvSpPr>
          <p:cNvPr id="26" name="Flèche vers le bas 25"/>
          <p:cNvSpPr/>
          <p:nvPr/>
        </p:nvSpPr>
        <p:spPr>
          <a:xfrm>
            <a:off x="1331400" y="1676400"/>
            <a:ext cx="116400" cy="762000"/>
          </a:xfrm>
          <a:prstGeom prst="downArrow">
            <a:avLst/>
          </a:prstGeom>
          <a:solidFill>
            <a:srgbClr val="AF2F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4572000" y="838200"/>
            <a:ext cx="4294800" cy="1071002"/>
          </a:xfrm>
          <a:prstGeom prst="rect">
            <a:avLst/>
          </a:prstGeom>
          <a:solidFill>
            <a:srgbClr val="FFFFFF">
              <a:alpha val="70000"/>
            </a:srgbClr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fr-FR" sz="1600" b="1" dirty="0" smtClean="0">
                <a:solidFill>
                  <a:schemeClr val="accent5">
                    <a:lumMod val="75000"/>
                  </a:schemeClr>
                </a:solidFill>
                <a:latin typeface="Tahoma"/>
                <a:cs typeface="Tahoma"/>
              </a:rPr>
              <a:t>Freins classiques à la collecte : </a:t>
            </a:r>
          </a:p>
          <a:p>
            <a:pPr algn="just">
              <a:spcAft>
                <a:spcPts val="600"/>
              </a:spcAft>
            </a:pPr>
            <a:r>
              <a:rPr lang="fr-FR" sz="1600" dirty="0" smtClean="0">
                <a:solidFill>
                  <a:schemeClr val="accent5">
                    <a:lumMod val="75000"/>
                  </a:schemeClr>
                </a:solidFill>
                <a:latin typeface="Tahoma"/>
                <a:cs typeface="Tahoma"/>
              </a:rPr>
              <a:t>groupes hétérogènes, procédures différentes, </a:t>
            </a:r>
          </a:p>
          <a:p>
            <a:pPr algn="just">
              <a:spcAft>
                <a:spcPts val="600"/>
              </a:spcAft>
            </a:pPr>
            <a:r>
              <a:rPr lang="fr-FR" sz="1600" dirty="0" smtClean="0">
                <a:solidFill>
                  <a:schemeClr val="accent5">
                    <a:lumMod val="75000"/>
                  </a:schemeClr>
                </a:solidFill>
                <a:latin typeface="Tahoma"/>
                <a:cs typeface="Tahoma"/>
              </a:rPr>
              <a:t>comptes sociaux dissemblables, etc.</a:t>
            </a:r>
          </a:p>
        </p:txBody>
      </p:sp>
      <p:sp>
        <p:nvSpPr>
          <p:cNvPr id="28" name="Flèche vers le bas 27"/>
          <p:cNvSpPr/>
          <p:nvPr/>
        </p:nvSpPr>
        <p:spPr>
          <a:xfrm>
            <a:off x="2209800" y="1676400"/>
            <a:ext cx="116400" cy="762000"/>
          </a:xfrm>
          <a:prstGeom prst="downArrow">
            <a:avLst/>
          </a:prstGeom>
          <a:solidFill>
            <a:srgbClr val="AF2F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9" name="Flèche vers le bas 28"/>
          <p:cNvSpPr/>
          <p:nvPr/>
        </p:nvSpPr>
        <p:spPr>
          <a:xfrm>
            <a:off x="3124200" y="1676400"/>
            <a:ext cx="116400" cy="762000"/>
          </a:xfrm>
          <a:prstGeom prst="downArrow">
            <a:avLst/>
          </a:prstGeom>
          <a:solidFill>
            <a:srgbClr val="AF2F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30" name="Grouper 29"/>
          <p:cNvGrpSpPr>
            <a:grpSpLocks noChangeAspect="1"/>
          </p:cNvGrpSpPr>
          <p:nvPr/>
        </p:nvGrpSpPr>
        <p:grpSpPr>
          <a:xfrm>
            <a:off x="3056872" y="2667000"/>
            <a:ext cx="372128" cy="767351"/>
            <a:chOff x="1524000" y="5257800"/>
            <a:chExt cx="441960" cy="911352"/>
          </a:xfrm>
        </p:grpSpPr>
        <p:pic>
          <p:nvPicPr>
            <p:cNvPr id="31" name="Image 30" descr="1 bh azur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24000" y="5257800"/>
              <a:ext cx="213360" cy="835152"/>
            </a:xfrm>
            <a:prstGeom prst="rect">
              <a:avLst/>
            </a:prstGeom>
          </p:spPr>
        </p:pic>
        <p:pic>
          <p:nvPicPr>
            <p:cNvPr id="32" name="Image 31" descr="1 bh azur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52600" y="5334000"/>
              <a:ext cx="213360" cy="835152"/>
            </a:xfrm>
            <a:prstGeom prst="rect">
              <a:avLst/>
            </a:prstGeom>
          </p:spPr>
        </p:pic>
      </p:grpSp>
      <p:grpSp>
        <p:nvGrpSpPr>
          <p:cNvPr id="33" name="Grouper 32"/>
          <p:cNvGrpSpPr>
            <a:grpSpLocks noChangeAspect="1"/>
          </p:cNvGrpSpPr>
          <p:nvPr/>
        </p:nvGrpSpPr>
        <p:grpSpPr>
          <a:xfrm>
            <a:off x="2133600" y="2667000"/>
            <a:ext cx="372128" cy="767351"/>
            <a:chOff x="1524000" y="5257800"/>
            <a:chExt cx="441960" cy="911352"/>
          </a:xfrm>
        </p:grpSpPr>
        <p:pic>
          <p:nvPicPr>
            <p:cNvPr id="34" name="Image 33" descr="1 bh azur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24000" y="5257800"/>
              <a:ext cx="213360" cy="835152"/>
            </a:xfrm>
            <a:prstGeom prst="rect">
              <a:avLst/>
            </a:prstGeom>
          </p:spPr>
        </p:pic>
        <p:pic>
          <p:nvPicPr>
            <p:cNvPr id="35" name="Image 34" descr="1 bh azur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52600" y="5334000"/>
              <a:ext cx="213360" cy="835152"/>
            </a:xfrm>
            <a:prstGeom prst="rect">
              <a:avLst/>
            </a:prstGeom>
          </p:spPr>
        </p:pic>
      </p:grpSp>
      <p:sp>
        <p:nvSpPr>
          <p:cNvPr id="36" name="ZoneTexte 35"/>
          <p:cNvSpPr txBox="1"/>
          <p:nvPr/>
        </p:nvSpPr>
        <p:spPr>
          <a:xfrm>
            <a:off x="4572001" y="2239200"/>
            <a:ext cx="4322398" cy="2200881"/>
          </a:xfrm>
          <a:prstGeom prst="rect">
            <a:avLst/>
          </a:prstGeom>
          <a:noFill/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006699"/>
              </a:buClr>
            </a:pPr>
            <a:r>
              <a:rPr lang="fr-FR" sz="1500" b="1" cap="small" dirty="0" smtClean="0">
                <a:solidFill>
                  <a:srgbClr val="262626"/>
                </a:solidFill>
                <a:latin typeface="Tahoma"/>
                <a:cs typeface="Tahoma"/>
              </a:rPr>
              <a:t>Collecte externalisée en mode classique :</a:t>
            </a:r>
          </a:p>
          <a:p>
            <a:pPr marL="177800" indent="-177800">
              <a:spcAft>
                <a:spcPts val="1200"/>
              </a:spcAft>
              <a:buClr>
                <a:srgbClr val="006699"/>
              </a:buClr>
            </a:pPr>
            <a:r>
              <a:rPr lang="fr-FR" sz="1500" dirty="0" smtClean="0">
                <a:solidFill>
                  <a:srgbClr val="262626"/>
                </a:solidFill>
                <a:latin typeface="Tahoma"/>
                <a:cs typeface="Tahoma"/>
              </a:rPr>
              <a:t>L’équipe interne n’est pas impliquée.</a:t>
            </a:r>
          </a:p>
          <a:p>
            <a:pPr>
              <a:spcAft>
                <a:spcPts val="1200"/>
              </a:spcAft>
              <a:buClr>
                <a:srgbClr val="006699"/>
              </a:buClr>
            </a:pPr>
            <a:r>
              <a:rPr lang="fr-FR" sz="1500" dirty="0" smtClean="0">
                <a:solidFill>
                  <a:srgbClr val="262626"/>
                </a:solidFill>
                <a:latin typeface="Tahoma"/>
                <a:cs typeface="Tahoma"/>
              </a:rPr>
              <a:t>L’équipe externe collecte les données mais ne connaît pas toujours les comptes sociaux.</a:t>
            </a:r>
          </a:p>
          <a:p>
            <a:pPr marL="177800" indent="-177800">
              <a:spcAft>
                <a:spcPts val="1200"/>
              </a:spcAft>
              <a:buClr>
                <a:srgbClr val="006699"/>
              </a:buClr>
            </a:pPr>
            <a:r>
              <a:rPr lang="fr-FR" sz="1500" dirty="0" smtClean="0">
                <a:solidFill>
                  <a:srgbClr val="262626"/>
                </a:solidFill>
                <a:latin typeface="Tahoma"/>
                <a:cs typeface="Tahoma"/>
              </a:rPr>
              <a:t>Les sociétés sont traitées séparément.</a:t>
            </a:r>
          </a:p>
          <a:p>
            <a:pPr marL="177800" indent="-177800">
              <a:spcAft>
                <a:spcPts val="1200"/>
              </a:spcAft>
              <a:buClr>
                <a:srgbClr val="006699"/>
              </a:buClr>
            </a:pPr>
            <a:r>
              <a:rPr lang="fr-FR" sz="1500" dirty="0" smtClean="0">
                <a:solidFill>
                  <a:srgbClr val="262626"/>
                </a:solidFill>
                <a:latin typeface="Tahoma"/>
                <a:cs typeface="Tahoma"/>
              </a:rPr>
              <a:t>La collecte est une opération unidirectionnelle.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0"/>
                            </p:stCondLst>
                            <p:childTnLst>
                              <p:par>
                                <p:cTn id="7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000"/>
                            </p:stCondLst>
                            <p:childTnLst>
                              <p:par>
                                <p:cTn id="8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8000"/>
                            </p:stCondLst>
                            <p:childTnLst>
                              <p:par>
                                <p:cTn id="9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/>
      <p:bldP spid="9" grpId="0"/>
      <p:bldP spid="20" grpId="0" animBg="1"/>
      <p:bldP spid="21" grpId="0" animBg="1"/>
      <p:bldP spid="22" grpId="0" animBg="1"/>
      <p:bldP spid="26" grpId="0" animBg="1"/>
      <p:bldP spid="27" grpId="0" animBg="1"/>
      <p:bldP spid="28" grpId="0" animBg="1"/>
      <p:bldP spid="29" grpId="0" animBg="1"/>
      <p:bldP spid="3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6000"/>
            <a:ext cx="9180000" cy="503999"/>
          </a:xfrm>
          <a:prstGeom prst="rect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5" name="Image 4" descr="FIDANZA-avatar(pt).jpg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" y="5076000"/>
            <a:ext cx="720000" cy="774645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6000" y="0"/>
            <a:ext cx="720000" cy="504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solidFill>
              <a:srgbClr val="FFFFFF"/>
            </a:solidFill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fr-FR" sz="1400" dirty="0">
              <a:solidFill>
                <a:srgbClr val="5A5A5A"/>
              </a:solidFill>
              <a:latin typeface="Tahoma"/>
              <a:cs typeface="Tahoma"/>
            </a:endParaRPr>
          </a:p>
        </p:txBody>
      </p:sp>
      <p:pic>
        <p:nvPicPr>
          <p:cNvPr id="7" name="Image 6" descr="image001.pn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" y="5904000"/>
            <a:ext cx="720000" cy="90151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9" name="ZoneTexte 8"/>
          <p:cNvSpPr txBox="1"/>
          <p:nvPr/>
        </p:nvSpPr>
        <p:spPr>
          <a:xfrm>
            <a:off x="188401" y="76200"/>
            <a:ext cx="4211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>
                <a:solidFill>
                  <a:schemeClr val="bg1"/>
                </a:solidFill>
              </a:rPr>
              <a:t>4</a:t>
            </a:r>
          </a:p>
        </p:txBody>
      </p:sp>
      <p:sp>
        <p:nvSpPr>
          <p:cNvPr id="20" name="Signalisation droite 19"/>
          <p:cNvSpPr/>
          <p:nvPr/>
        </p:nvSpPr>
        <p:spPr>
          <a:xfrm rot="16200000">
            <a:off x="3027901" y="1010699"/>
            <a:ext cx="357598" cy="622199"/>
          </a:xfrm>
          <a:prstGeom prst="homePlate">
            <a:avLst/>
          </a:prstGeom>
          <a:solidFill>
            <a:srgbClr val="006699">
              <a:alpha val="70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Signalisation droite 20"/>
          <p:cNvSpPr/>
          <p:nvPr/>
        </p:nvSpPr>
        <p:spPr>
          <a:xfrm rot="16200000">
            <a:off x="1099499" y="1070103"/>
            <a:ext cx="573598" cy="334196"/>
          </a:xfrm>
          <a:prstGeom prst="homePlate">
            <a:avLst/>
          </a:prstGeom>
          <a:solidFill>
            <a:schemeClr val="accent3">
              <a:lumMod val="75000"/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Forme en L 21"/>
          <p:cNvSpPr/>
          <p:nvPr/>
        </p:nvSpPr>
        <p:spPr>
          <a:xfrm>
            <a:off x="2057400" y="1018200"/>
            <a:ext cx="457200" cy="505800"/>
          </a:xfrm>
          <a:prstGeom prst="corner">
            <a:avLst>
              <a:gd name="adj1" fmla="val 58334"/>
              <a:gd name="adj2" fmla="val 50000"/>
            </a:avLst>
          </a:prstGeom>
          <a:solidFill>
            <a:schemeClr val="accent6">
              <a:lumMod val="40000"/>
              <a:lumOff val="60000"/>
              <a:alpha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7" name="Rectangle 26"/>
          <p:cNvSpPr/>
          <p:nvPr/>
        </p:nvSpPr>
        <p:spPr>
          <a:xfrm>
            <a:off x="4572000" y="838200"/>
            <a:ext cx="4294800" cy="1071002"/>
          </a:xfrm>
          <a:prstGeom prst="rect">
            <a:avLst/>
          </a:prstGeom>
          <a:solidFill>
            <a:srgbClr val="FFFFFF">
              <a:alpha val="70000"/>
            </a:srgbClr>
          </a:solidFill>
          <a:ln>
            <a:solidFill>
              <a:schemeClr val="accent1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>
              <a:spcAft>
                <a:spcPts val="600"/>
              </a:spcAft>
            </a:pPr>
            <a:r>
              <a:rPr lang="fr-FR" sz="1600" b="1" dirty="0" smtClean="0">
                <a:solidFill>
                  <a:schemeClr val="accent5">
                    <a:lumMod val="75000"/>
                  </a:schemeClr>
                </a:solidFill>
                <a:latin typeface="Tahoma"/>
                <a:cs typeface="Tahoma"/>
              </a:rPr>
              <a:t>Freins classiques à la collecte : </a:t>
            </a:r>
          </a:p>
          <a:p>
            <a:pPr algn="just">
              <a:spcAft>
                <a:spcPts val="600"/>
              </a:spcAft>
            </a:pPr>
            <a:r>
              <a:rPr lang="fr-FR" sz="1600" dirty="0" smtClean="0">
                <a:solidFill>
                  <a:schemeClr val="accent5">
                    <a:lumMod val="75000"/>
                  </a:schemeClr>
                </a:solidFill>
                <a:latin typeface="Tahoma"/>
                <a:cs typeface="Tahoma"/>
              </a:rPr>
              <a:t>groupes hétérogènes, procédures différentes, </a:t>
            </a:r>
          </a:p>
          <a:p>
            <a:pPr algn="just">
              <a:spcAft>
                <a:spcPts val="600"/>
              </a:spcAft>
            </a:pPr>
            <a:r>
              <a:rPr lang="fr-FR" sz="1600" dirty="0" smtClean="0">
                <a:solidFill>
                  <a:schemeClr val="accent5">
                    <a:lumMod val="75000"/>
                  </a:schemeClr>
                </a:solidFill>
                <a:latin typeface="Tahoma"/>
                <a:cs typeface="Tahoma"/>
              </a:rPr>
              <a:t>comptes sociaux dissemblables, etc.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4572001" y="2237465"/>
            <a:ext cx="4322398" cy="2200881"/>
          </a:xfrm>
          <a:prstGeom prst="rect">
            <a:avLst/>
          </a:prstGeom>
          <a:noFill/>
          <a:ln w="635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006699"/>
              </a:buClr>
            </a:pPr>
            <a:r>
              <a:rPr lang="fr-FR" sz="1500" b="1" cap="small" dirty="0" smtClean="0">
                <a:solidFill>
                  <a:srgbClr val="262626"/>
                </a:solidFill>
                <a:latin typeface="Tahoma"/>
                <a:cs typeface="Tahoma"/>
              </a:rPr>
              <a:t>Collecte externalisée en mode classique :</a:t>
            </a:r>
          </a:p>
          <a:p>
            <a:pPr marL="177800" indent="-177800">
              <a:spcAft>
                <a:spcPts val="1200"/>
              </a:spcAft>
              <a:buClr>
                <a:srgbClr val="006699"/>
              </a:buClr>
            </a:pPr>
            <a:r>
              <a:rPr lang="fr-FR" sz="1500" dirty="0" smtClean="0">
                <a:solidFill>
                  <a:srgbClr val="262626"/>
                </a:solidFill>
                <a:latin typeface="Tahoma"/>
                <a:cs typeface="Tahoma"/>
              </a:rPr>
              <a:t>L’équipe interne n’est pas impliquée.</a:t>
            </a:r>
          </a:p>
          <a:p>
            <a:pPr>
              <a:spcAft>
                <a:spcPts val="1200"/>
              </a:spcAft>
              <a:buClr>
                <a:srgbClr val="006699"/>
              </a:buClr>
            </a:pPr>
            <a:r>
              <a:rPr lang="fr-FR" sz="1500" dirty="0" smtClean="0">
                <a:solidFill>
                  <a:srgbClr val="262626"/>
                </a:solidFill>
                <a:latin typeface="Tahoma"/>
                <a:cs typeface="Tahoma"/>
              </a:rPr>
              <a:t>L’équipe externe collecte les données mais ne connaît pas toujours les comptes sociaux.</a:t>
            </a:r>
          </a:p>
          <a:p>
            <a:pPr marL="177800" indent="-177800">
              <a:spcAft>
                <a:spcPts val="1200"/>
              </a:spcAft>
              <a:buClr>
                <a:srgbClr val="006699"/>
              </a:buClr>
            </a:pPr>
            <a:r>
              <a:rPr lang="fr-FR" sz="1500" dirty="0" smtClean="0">
                <a:solidFill>
                  <a:srgbClr val="262626"/>
                </a:solidFill>
                <a:latin typeface="Tahoma"/>
                <a:cs typeface="Tahoma"/>
              </a:rPr>
              <a:t>Les sociétés sont traitées séparément.</a:t>
            </a:r>
          </a:p>
          <a:p>
            <a:pPr marL="177800" indent="-177800">
              <a:spcAft>
                <a:spcPts val="1200"/>
              </a:spcAft>
              <a:buClr>
                <a:srgbClr val="006699"/>
              </a:buClr>
            </a:pPr>
            <a:r>
              <a:rPr lang="fr-FR" sz="1500" dirty="0" smtClean="0">
                <a:solidFill>
                  <a:srgbClr val="262626"/>
                </a:solidFill>
                <a:latin typeface="Tahoma"/>
                <a:cs typeface="Tahoma"/>
              </a:rPr>
              <a:t>La collecte est une opération unidirectionnelle.</a:t>
            </a:r>
          </a:p>
        </p:txBody>
      </p:sp>
      <p:sp>
        <p:nvSpPr>
          <p:cNvPr id="30" name="Flèche vers le bas 29"/>
          <p:cNvSpPr/>
          <p:nvPr/>
        </p:nvSpPr>
        <p:spPr>
          <a:xfrm rot="20640000">
            <a:off x="1649759" y="1750672"/>
            <a:ext cx="116400" cy="1800000"/>
          </a:xfrm>
          <a:prstGeom prst="downArrow">
            <a:avLst/>
          </a:prstGeom>
          <a:solidFill>
            <a:srgbClr val="AF2F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3" name="Flèche vers le bas 32"/>
          <p:cNvSpPr/>
          <p:nvPr/>
        </p:nvSpPr>
        <p:spPr>
          <a:xfrm rot="960000" flipH="1">
            <a:off x="2796241" y="1750672"/>
            <a:ext cx="116400" cy="1800000"/>
          </a:xfrm>
          <a:prstGeom prst="downArrow">
            <a:avLst/>
          </a:prstGeom>
          <a:solidFill>
            <a:srgbClr val="AF2F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7" name="Flèche vers le bas 36"/>
          <p:cNvSpPr/>
          <p:nvPr/>
        </p:nvSpPr>
        <p:spPr>
          <a:xfrm>
            <a:off x="2223000" y="1746000"/>
            <a:ext cx="116400" cy="1800000"/>
          </a:xfrm>
          <a:prstGeom prst="downArrow">
            <a:avLst/>
          </a:prstGeom>
          <a:solidFill>
            <a:srgbClr val="AF2F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8" name="ZoneTexte 37"/>
          <p:cNvSpPr txBox="1"/>
          <p:nvPr/>
        </p:nvSpPr>
        <p:spPr>
          <a:xfrm>
            <a:off x="3153002" y="4766608"/>
            <a:ext cx="5762398" cy="1938992"/>
          </a:xfrm>
          <a:prstGeom prst="rect">
            <a:avLst/>
          </a:prstGeom>
          <a:solidFill>
            <a:srgbClr val="006699">
              <a:alpha val="80000"/>
            </a:srgb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  <a:buClr>
                <a:srgbClr val="006699"/>
              </a:buClr>
            </a:pPr>
            <a:r>
              <a:rPr lang="fr-FR" sz="1500" b="1" cap="small" dirty="0" smtClean="0">
                <a:solidFill>
                  <a:schemeClr val="bg1"/>
                </a:solidFill>
                <a:latin typeface="Tahoma"/>
                <a:cs typeface="Tahoma"/>
              </a:rPr>
              <a:t>Collecte partagée sur le Cloud en mode Saas :</a:t>
            </a:r>
          </a:p>
          <a:p>
            <a:pPr>
              <a:spcAft>
                <a:spcPts val="1200"/>
              </a:spcAft>
              <a:buClr>
                <a:srgbClr val="006699"/>
              </a:buClr>
            </a:pPr>
            <a:r>
              <a:rPr lang="fr-FR" sz="1500" dirty="0" smtClean="0">
                <a:solidFill>
                  <a:schemeClr val="bg1"/>
                </a:solidFill>
                <a:latin typeface="Tahoma"/>
                <a:cs typeface="Tahoma"/>
              </a:rPr>
              <a:t>Le Cloud permet un suivi des opérations, une vue transversale du groupe et le partage de supports, d’outils, d’analyses.</a:t>
            </a:r>
          </a:p>
          <a:p>
            <a:pPr marL="177800" indent="-177800">
              <a:spcAft>
                <a:spcPts val="1200"/>
              </a:spcAft>
              <a:buClr>
                <a:srgbClr val="006699"/>
              </a:buClr>
            </a:pPr>
            <a:r>
              <a:rPr lang="fr-FR" sz="1500" dirty="0" smtClean="0">
                <a:solidFill>
                  <a:schemeClr val="bg1"/>
                </a:solidFill>
                <a:latin typeface="Tahoma"/>
                <a:cs typeface="Tahoma"/>
              </a:rPr>
              <a:t>L’équipe interne s’implique et se forme au processus.</a:t>
            </a:r>
          </a:p>
          <a:p>
            <a:pPr>
              <a:spcAft>
                <a:spcPts val="1200"/>
              </a:spcAft>
              <a:buClr>
                <a:srgbClr val="006699"/>
              </a:buClr>
            </a:pPr>
            <a:r>
              <a:rPr lang="fr-FR" sz="1500" dirty="0" smtClean="0">
                <a:solidFill>
                  <a:schemeClr val="bg1"/>
                </a:solidFill>
                <a:latin typeface="Tahoma"/>
                <a:cs typeface="Tahoma"/>
              </a:rPr>
              <a:t>L’équipe externe accompagne le processus en amont en indiquant de bonnes pratiques pour améliorer la consolidation.</a:t>
            </a:r>
          </a:p>
        </p:txBody>
      </p:sp>
      <p:grpSp>
        <p:nvGrpSpPr>
          <p:cNvPr id="42" name="Grouper 41"/>
          <p:cNvGrpSpPr>
            <a:grpSpLocks noChangeAspect="1"/>
          </p:cNvGrpSpPr>
          <p:nvPr/>
        </p:nvGrpSpPr>
        <p:grpSpPr>
          <a:xfrm>
            <a:off x="1066800" y="3657600"/>
            <a:ext cx="372128" cy="767351"/>
            <a:chOff x="1524000" y="5257800"/>
            <a:chExt cx="441960" cy="911352"/>
          </a:xfrm>
        </p:grpSpPr>
        <p:pic>
          <p:nvPicPr>
            <p:cNvPr id="43" name="Image 42" descr="1 bh azur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24000" y="5257800"/>
              <a:ext cx="213360" cy="835152"/>
            </a:xfrm>
            <a:prstGeom prst="rect">
              <a:avLst/>
            </a:prstGeom>
          </p:spPr>
        </p:pic>
        <p:pic>
          <p:nvPicPr>
            <p:cNvPr id="44" name="Image 43" descr="1 bh azur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52600" y="5334000"/>
              <a:ext cx="213360" cy="835152"/>
            </a:xfrm>
            <a:prstGeom prst="rect">
              <a:avLst/>
            </a:prstGeom>
          </p:spPr>
        </p:pic>
      </p:grpSp>
      <p:grpSp>
        <p:nvGrpSpPr>
          <p:cNvPr id="45" name="Grouper 44"/>
          <p:cNvGrpSpPr>
            <a:grpSpLocks noChangeAspect="1"/>
          </p:cNvGrpSpPr>
          <p:nvPr/>
        </p:nvGrpSpPr>
        <p:grpSpPr>
          <a:xfrm>
            <a:off x="3137976" y="3649200"/>
            <a:ext cx="367224" cy="770400"/>
            <a:chOff x="6934200" y="4267200"/>
            <a:chExt cx="435864" cy="914400"/>
          </a:xfrm>
        </p:grpSpPr>
        <p:pic>
          <p:nvPicPr>
            <p:cNvPr id="46" name="Image 45" descr="1 bh bleu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934200" y="4267200"/>
              <a:ext cx="207264" cy="829056"/>
            </a:xfrm>
            <a:prstGeom prst="rect">
              <a:avLst/>
            </a:prstGeom>
          </p:spPr>
        </p:pic>
        <p:pic>
          <p:nvPicPr>
            <p:cNvPr id="47" name="Image 46" descr="1 bh bleu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62800" y="4352544"/>
              <a:ext cx="207264" cy="829056"/>
            </a:xfrm>
            <a:prstGeom prst="rect">
              <a:avLst/>
            </a:prstGeom>
          </p:spPr>
        </p:pic>
      </p:grpSp>
      <p:sp>
        <p:nvSpPr>
          <p:cNvPr id="48" name="Flèche vers le bas 47"/>
          <p:cNvSpPr/>
          <p:nvPr/>
        </p:nvSpPr>
        <p:spPr>
          <a:xfrm flipV="1">
            <a:off x="1143000" y="1746000"/>
            <a:ext cx="116400" cy="1746000"/>
          </a:xfrm>
          <a:prstGeom prst="downArrow">
            <a:avLst/>
          </a:prstGeom>
          <a:solidFill>
            <a:srgbClr val="AF2F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9" name="Flèche vers le bas 48"/>
          <p:cNvSpPr/>
          <p:nvPr/>
        </p:nvSpPr>
        <p:spPr>
          <a:xfrm flipV="1">
            <a:off x="3303000" y="1746000"/>
            <a:ext cx="116400" cy="1746000"/>
          </a:xfrm>
          <a:prstGeom prst="downArrow">
            <a:avLst/>
          </a:prstGeom>
          <a:solidFill>
            <a:srgbClr val="AF2F4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50" name="Grouper 49"/>
          <p:cNvGrpSpPr/>
          <p:nvPr/>
        </p:nvGrpSpPr>
        <p:grpSpPr>
          <a:xfrm>
            <a:off x="1734312" y="3810000"/>
            <a:ext cx="1085088" cy="610362"/>
            <a:chOff x="1143000" y="3962400"/>
            <a:chExt cx="1085088" cy="610362"/>
          </a:xfrm>
        </p:grpSpPr>
        <p:grpSp>
          <p:nvGrpSpPr>
            <p:cNvPr id="51" name="Grouper 42"/>
            <p:cNvGrpSpPr>
              <a:grpSpLocks noChangeAspect="1"/>
            </p:cNvGrpSpPr>
            <p:nvPr/>
          </p:nvGrpSpPr>
          <p:grpSpPr>
            <a:xfrm>
              <a:off x="1143000" y="3962400"/>
              <a:ext cx="1085088" cy="610362"/>
              <a:chOff x="2438400" y="3429000"/>
              <a:chExt cx="1219200" cy="685800"/>
            </a:xfrm>
            <a:solidFill>
              <a:srgbClr val="333399"/>
            </a:solidFill>
          </p:grpSpPr>
          <p:grpSp>
            <p:nvGrpSpPr>
              <p:cNvPr id="59" name="Grouper 41"/>
              <p:cNvGrpSpPr/>
              <p:nvPr/>
            </p:nvGrpSpPr>
            <p:grpSpPr>
              <a:xfrm>
                <a:off x="2438400" y="3429000"/>
                <a:ext cx="1219200" cy="685800"/>
                <a:chOff x="2438400" y="3429000"/>
                <a:chExt cx="1219200" cy="685800"/>
              </a:xfrm>
              <a:grpFill/>
            </p:grpSpPr>
            <p:sp>
              <p:nvSpPr>
                <p:cNvPr id="61" name="Ellipse 60"/>
                <p:cNvSpPr/>
                <p:nvPr/>
              </p:nvSpPr>
              <p:spPr>
                <a:xfrm>
                  <a:off x="2438400" y="37338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2" name="Ellipse 61"/>
                <p:cNvSpPr/>
                <p:nvPr/>
              </p:nvSpPr>
              <p:spPr>
                <a:xfrm>
                  <a:off x="2667000" y="35052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3" name="Ellipse 62"/>
                <p:cNvSpPr/>
                <p:nvPr/>
              </p:nvSpPr>
              <p:spPr>
                <a:xfrm>
                  <a:off x="2895600" y="3429000"/>
                  <a:ext cx="609600" cy="6096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64" name="Ellipse 63"/>
                <p:cNvSpPr/>
                <p:nvPr/>
              </p:nvSpPr>
              <p:spPr>
                <a:xfrm>
                  <a:off x="3276600" y="37338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</p:grpSp>
          <p:sp>
            <p:nvSpPr>
              <p:cNvPr id="60" name="Rectangle 59"/>
              <p:cNvSpPr/>
              <p:nvPr/>
            </p:nvSpPr>
            <p:spPr>
              <a:xfrm>
                <a:off x="2590799" y="3810000"/>
                <a:ext cx="901796" cy="304800"/>
              </a:xfrm>
              <a:prstGeom prst="rect">
                <a:avLst/>
              </a:prstGeom>
              <a:solidFill>
                <a:srgbClr val="00406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grpSp>
          <p:nvGrpSpPr>
            <p:cNvPr id="52" name="Grouper 61"/>
            <p:cNvGrpSpPr>
              <a:grpSpLocks noChangeAspect="1"/>
            </p:cNvGrpSpPr>
            <p:nvPr/>
          </p:nvGrpSpPr>
          <p:grpSpPr>
            <a:xfrm>
              <a:off x="1644491" y="4113439"/>
              <a:ext cx="264709" cy="382357"/>
              <a:chOff x="2514600" y="3048000"/>
              <a:chExt cx="685800" cy="990583"/>
            </a:xfrm>
          </p:grpSpPr>
          <p:grpSp>
            <p:nvGrpSpPr>
              <p:cNvPr id="53" name="Grouper 59"/>
              <p:cNvGrpSpPr/>
              <p:nvPr/>
            </p:nvGrpSpPr>
            <p:grpSpPr>
              <a:xfrm>
                <a:off x="2514600" y="3048000"/>
                <a:ext cx="685800" cy="990583"/>
                <a:chOff x="2514600" y="3048000"/>
                <a:chExt cx="685800" cy="990583"/>
              </a:xfrm>
              <a:solidFill>
                <a:schemeClr val="bg1"/>
              </a:solidFill>
            </p:grpSpPr>
            <p:sp>
              <p:nvSpPr>
                <p:cNvPr id="57" name="Arrondir un rectangle avec un coin du même côté 56"/>
                <p:cNvSpPr/>
                <p:nvPr/>
              </p:nvSpPr>
              <p:spPr>
                <a:xfrm flipV="1">
                  <a:off x="2514600" y="3428985"/>
                  <a:ext cx="685800" cy="609598"/>
                </a:xfrm>
                <a:prstGeom prst="round2SameRect">
                  <a:avLst>
                    <a:gd name="adj1" fmla="val 48148"/>
                    <a:gd name="adj2" fmla="val 0"/>
                  </a:avLst>
                </a:pr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58" name="Arc plein 57"/>
                <p:cNvSpPr/>
                <p:nvPr/>
              </p:nvSpPr>
              <p:spPr>
                <a:xfrm>
                  <a:off x="2514600" y="3048000"/>
                  <a:ext cx="685800" cy="914400"/>
                </a:xfrm>
                <a:prstGeom prst="blockArc">
                  <a:avLst>
                    <a:gd name="adj1" fmla="val 10800000"/>
                    <a:gd name="adj2" fmla="val 21423862"/>
                    <a:gd name="adj3" fmla="val 13841"/>
                  </a:avLst>
                </a:pr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54" name="Grouper 58"/>
              <p:cNvGrpSpPr/>
              <p:nvPr/>
            </p:nvGrpSpPr>
            <p:grpSpPr>
              <a:xfrm>
                <a:off x="2754000" y="3576407"/>
                <a:ext cx="224028" cy="385993"/>
                <a:chOff x="2754000" y="3581400"/>
                <a:chExt cx="224028" cy="385993"/>
              </a:xfrm>
            </p:grpSpPr>
            <p:sp>
              <p:nvSpPr>
                <p:cNvPr id="55" name="Ellipse 54"/>
                <p:cNvSpPr/>
                <p:nvPr/>
              </p:nvSpPr>
              <p:spPr>
                <a:xfrm>
                  <a:off x="2754000" y="3581400"/>
                  <a:ext cx="224028" cy="224028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cxnSp>
              <p:nvCxnSpPr>
                <p:cNvPr id="56" name="Connecteur droit 55"/>
                <p:cNvCxnSpPr/>
                <p:nvPr/>
              </p:nvCxnSpPr>
              <p:spPr>
                <a:xfrm rot="5400000">
                  <a:off x="2746800" y="3850200"/>
                  <a:ext cx="233593" cy="793"/>
                </a:xfrm>
                <a:prstGeom prst="line">
                  <a:avLst/>
                </a:prstGeom>
                <a:ln w="41275" cap="flat" cmpd="sng" algn="ctr">
                  <a:solidFill>
                    <a:srgbClr val="00406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65" name="Rectangle 64"/>
          <p:cNvSpPr/>
          <p:nvPr/>
        </p:nvSpPr>
        <p:spPr>
          <a:xfrm>
            <a:off x="990600" y="838200"/>
            <a:ext cx="2667000" cy="766200"/>
          </a:xfrm>
          <a:prstGeom prst="rect">
            <a:avLst/>
          </a:prstGeom>
          <a:noFill/>
          <a:ln w="25400" cap="flat" cmpd="sng" algn="ctr">
            <a:solidFill>
              <a:srgbClr val="AF2F43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7" name="Titre 1"/>
          <p:cNvSpPr>
            <a:spLocks noGrp="1"/>
          </p:cNvSpPr>
          <p:nvPr>
            <p:ph type="title" idx="4294967295"/>
          </p:nvPr>
        </p:nvSpPr>
        <p:spPr>
          <a:xfrm>
            <a:off x="990604" y="76200"/>
            <a:ext cx="6480222" cy="433387"/>
          </a:xfrm>
          <a:prstGeom prst="rect">
            <a:avLst/>
          </a:prstGeom>
        </p:spPr>
        <p:txBody>
          <a:bodyPr rIns="360000" anchor="ctr"/>
          <a:lstStyle/>
          <a:p>
            <a:pPr lvl="0" algn="l" defTabSz="914400" fontAlgn="base">
              <a:spcAft>
                <a:spcPct val="0"/>
              </a:spcAft>
              <a:defRPr/>
            </a:pPr>
            <a:r>
              <a:rPr lang="fr-FR" sz="1600" kern="0" cap="small" spc="300" dirty="0">
                <a:solidFill>
                  <a:srgbClr val="FFFFFF"/>
                </a:solidFill>
                <a:latin typeface="Tahoma"/>
                <a:cs typeface="Tahoma"/>
              </a:rPr>
              <a:t>Processus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.   1</a:t>
            </a:r>
            <a:r>
              <a:rPr lang="fr-FR" sz="1600" kern="0" spc="300" baseline="30000" dirty="0">
                <a:solidFill>
                  <a:srgbClr val="FFFFFF"/>
                </a:solidFill>
                <a:latin typeface="Tahoma"/>
                <a:cs typeface="Tahoma"/>
              </a:rPr>
              <a:t>re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 étape : la collecte des </a:t>
            </a:r>
            <a:r>
              <a:rPr lang="fr-FR" sz="1600" kern="0" spc="300" dirty="0" smtClean="0">
                <a:solidFill>
                  <a:srgbClr val="FFFFFF"/>
                </a:solidFill>
                <a:latin typeface="Tahoma"/>
                <a:cs typeface="Tahoma"/>
              </a:rPr>
              <a:t>données</a:t>
            </a:r>
            <a:endParaRPr lang="fr-FR" sz="1600" kern="0" spc="3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7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3" grpId="0" animBg="1"/>
      <p:bldP spid="37" grpId="0" animBg="1"/>
      <p:bldP spid="38" grpId="0" animBg="1"/>
      <p:bldP spid="48" grpId="0" animBg="1"/>
      <p:bldP spid="49" grpId="0" animBg="1"/>
      <p:bldP spid="6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6000"/>
            <a:ext cx="9180000" cy="503999"/>
          </a:xfrm>
          <a:prstGeom prst="rect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5" name="Image 4" descr="FIDANZA-avatar(pt).jpg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" y="5076000"/>
            <a:ext cx="720000" cy="774645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6000" y="0"/>
            <a:ext cx="720000" cy="504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solidFill>
              <a:srgbClr val="FFFFFF"/>
            </a:solidFill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fr-FR" sz="1400" dirty="0">
              <a:solidFill>
                <a:srgbClr val="5A5A5A"/>
              </a:solidFill>
              <a:latin typeface="Tahoma"/>
              <a:cs typeface="Tahoma"/>
            </a:endParaRPr>
          </a:p>
        </p:txBody>
      </p:sp>
      <p:pic>
        <p:nvPicPr>
          <p:cNvPr id="7" name="Image 6" descr="image001.pn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" y="5904000"/>
            <a:ext cx="720000" cy="90151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9" name="ZoneTexte 8"/>
          <p:cNvSpPr txBox="1"/>
          <p:nvPr/>
        </p:nvSpPr>
        <p:spPr>
          <a:xfrm>
            <a:off x="188401" y="76200"/>
            <a:ext cx="4211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5</a:t>
            </a:r>
            <a:endParaRPr lang="fr-FR" dirty="0">
              <a:solidFill>
                <a:schemeClr val="bg1"/>
              </a:solidFill>
            </a:endParaRPr>
          </a:p>
        </p:txBody>
      </p:sp>
      <p:grpSp>
        <p:nvGrpSpPr>
          <p:cNvPr id="20" name="Grouper 19"/>
          <p:cNvGrpSpPr/>
          <p:nvPr/>
        </p:nvGrpSpPr>
        <p:grpSpPr>
          <a:xfrm>
            <a:off x="4020312" y="1524000"/>
            <a:ext cx="1085088" cy="610362"/>
            <a:chOff x="1143000" y="3962400"/>
            <a:chExt cx="1085088" cy="610362"/>
          </a:xfrm>
        </p:grpSpPr>
        <p:grpSp>
          <p:nvGrpSpPr>
            <p:cNvPr id="21" name="Grouper 42"/>
            <p:cNvGrpSpPr>
              <a:grpSpLocks noChangeAspect="1"/>
            </p:cNvGrpSpPr>
            <p:nvPr/>
          </p:nvGrpSpPr>
          <p:grpSpPr>
            <a:xfrm>
              <a:off x="1143000" y="3962400"/>
              <a:ext cx="1085088" cy="610362"/>
              <a:chOff x="2438400" y="3429000"/>
              <a:chExt cx="1219200" cy="685800"/>
            </a:xfrm>
            <a:solidFill>
              <a:srgbClr val="333399"/>
            </a:solidFill>
          </p:grpSpPr>
          <p:grpSp>
            <p:nvGrpSpPr>
              <p:cNvPr id="29" name="Grouper 41"/>
              <p:cNvGrpSpPr/>
              <p:nvPr/>
            </p:nvGrpSpPr>
            <p:grpSpPr>
              <a:xfrm>
                <a:off x="2438400" y="3429000"/>
                <a:ext cx="1219200" cy="685800"/>
                <a:chOff x="2438400" y="3429000"/>
                <a:chExt cx="1219200" cy="685800"/>
              </a:xfrm>
              <a:grpFill/>
            </p:grpSpPr>
            <p:sp>
              <p:nvSpPr>
                <p:cNvPr id="31" name="Ellipse 30"/>
                <p:cNvSpPr/>
                <p:nvPr/>
              </p:nvSpPr>
              <p:spPr>
                <a:xfrm>
                  <a:off x="2438400" y="37338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2" name="Ellipse 31"/>
                <p:cNvSpPr/>
                <p:nvPr/>
              </p:nvSpPr>
              <p:spPr>
                <a:xfrm>
                  <a:off x="2667000" y="35052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3" name="Ellipse 32"/>
                <p:cNvSpPr/>
                <p:nvPr/>
              </p:nvSpPr>
              <p:spPr>
                <a:xfrm>
                  <a:off x="2895600" y="3429000"/>
                  <a:ext cx="609600" cy="6096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4" name="Ellipse 33"/>
                <p:cNvSpPr/>
                <p:nvPr/>
              </p:nvSpPr>
              <p:spPr>
                <a:xfrm>
                  <a:off x="3276600" y="37338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</p:grpSp>
          <p:sp>
            <p:nvSpPr>
              <p:cNvPr id="30" name="Rectangle 29"/>
              <p:cNvSpPr/>
              <p:nvPr/>
            </p:nvSpPr>
            <p:spPr>
              <a:xfrm>
                <a:off x="2590799" y="3810000"/>
                <a:ext cx="901796" cy="304800"/>
              </a:xfrm>
              <a:prstGeom prst="rect">
                <a:avLst/>
              </a:prstGeom>
              <a:solidFill>
                <a:srgbClr val="00406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grpSp>
          <p:nvGrpSpPr>
            <p:cNvPr id="22" name="Grouper 61"/>
            <p:cNvGrpSpPr>
              <a:grpSpLocks noChangeAspect="1"/>
            </p:cNvGrpSpPr>
            <p:nvPr/>
          </p:nvGrpSpPr>
          <p:grpSpPr>
            <a:xfrm>
              <a:off x="1644491" y="4113439"/>
              <a:ext cx="264709" cy="382357"/>
              <a:chOff x="2514600" y="3048000"/>
              <a:chExt cx="685800" cy="990583"/>
            </a:xfrm>
          </p:grpSpPr>
          <p:grpSp>
            <p:nvGrpSpPr>
              <p:cNvPr id="23" name="Grouper 59"/>
              <p:cNvGrpSpPr/>
              <p:nvPr/>
            </p:nvGrpSpPr>
            <p:grpSpPr>
              <a:xfrm>
                <a:off x="2514600" y="3048000"/>
                <a:ext cx="685800" cy="990583"/>
                <a:chOff x="2514600" y="3048000"/>
                <a:chExt cx="685800" cy="990583"/>
              </a:xfrm>
              <a:solidFill>
                <a:schemeClr val="bg1"/>
              </a:solidFill>
            </p:grpSpPr>
            <p:sp>
              <p:nvSpPr>
                <p:cNvPr id="27" name="Arrondir un rectangle avec un coin du même côté 26"/>
                <p:cNvSpPr/>
                <p:nvPr/>
              </p:nvSpPr>
              <p:spPr>
                <a:xfrm flipV="1">
                  <a:off x="2514600" y="3428985"/>
                  <a:ext cx="685800" cy="609598"/>
                </a:xfrm>
                <a:prstGeom prst="round2SameRect">
                  <a:avLst>
                    <a:gd name="adj1" fmla="val 48148"/>
                    <a:gd name="adj2" fmla="val 0"/>
                  </a:avLst>
                </a:pr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8" name="Arc plein 27"/>
                <p:cNvSpPr/>
                <p:nvPr/>
              </p:nvSpPr>
              <p:spPr>
                <a:xfrm>
                  <a:off x="2514600" y="3048000"/>
                  <a:ext cx="685800" cy="914400"/>
                </a:xfrm>
                <a:prstGeom prst="blockArc">
                  <a:avLst>
                    <a:gd name="adj1" fmla="val 10800000"/>
                    <a:gd name="adj2" fmla="val 21423862"/>
                    <a:gd name="adj3" fmla="val 13841"/>
                  </a:avLst>
                </a:pr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4" name="Grouper 58"/>
              <p:cNvGrpSpPr/>
              <p:nvPr/>
            </p:nvGrpSpPr>
            <p:grpSpPr>
              <a:xfrm>
                <a:off x="2754000" y="3576407"/>
                <a:ext cx="224028" cy="385993"/>
                <a:chOff x="2754000" y="3581400"/>
                <a:chExt cx="224028" cy="385993"/>
              </a:xfrm>
            </p:grpSpPr>
            <p:sp>
              <p:nvSpPr>
                <p:cNvPr id="25" name="Ellipse 24"/>
                <p:cNvSpPr/>
                <p:nvPr/>
              </p:nvSpPr>
              <p:spPr>
                <a:xfrm>
                  <a:off x="2754000" y="3581400"/>
                  <a:ext cx="224028" cy="224028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cxnSp>
              <p:nvCxnSpPr>
                <p:cNvPr id="26" name="Connecteur droit 25"/>
                <p:cNvCxnSpPr/>
                <p:nvPr/>
              </p:nvCxnSpPr>
              <p:spPr>
                <a:xfrm rot="5400000">
                  <a:off x="2746800" y="3850200"/>
                  <a:ext cx="233593" cy="793"/>
                </a:xfrm>
                <a:prstGeom prst="line">
                  <a:avLst/>
                </a:prstGeom>
                <a:ln w="41275" cap="flat" cmpd="sng" algn="ctr">
                  <a:solidFill>
                    <a:srgbClr val="00406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8" name="Grouper 37"/>
          <p:cNvGrpSpPr>
            <a:grpSpLocks noChangeAspect="1"/>
          </p:cNvGrpSpPr>
          <p:nvPr/>
        </p:nvGrpSpPr>
        <p:grpSpPr>
          <a:xfrm>
            <a:off x="5419072" y="1447800"/>
            <a:ext cx="372128" cy="767351"/>
            <a:chOff x="1524000" y="5257800"/>
            <a:chExt cx="441960" cy="911352"/>
          </a:xfrm>
        </p:grpSpPr>
        <p:pic>
          <p:nvPicPr>
            <p:cNvPr id="39" name="Image 38" descr="1 bh azur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24000" y="5257800"/>
              <a:ext cx="213360" cy="835152"/>
            </a:xfrm>
            <a:prstGeom prst="rect">
              <a:avLst/>
            </a:prstGeom>
          </p:spPr>
        </p:pic>
        <p:pic>
          <p:nvPicPr>
            <p:cNvPr id="40" name="Image 39" descr="1 bh azur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52600" y="5334000"/>
              <a:ext cx="213360" cy="835152"/>
            </a:xfrm>
            <a:prstGeom prst="rect">
              <a:avLst/>
            </a:prstGeom>
          </p:spPr>
        </p:pic>
      </p:grpSp>
      <p:sp>
        <p:nvSpPr>
          <p:cNvPr id="41" name="Rectangle 40"/>
          <p:cNvSpPr/>
          <p:nvPr/>
        </p:nvSpPr>
        <p:spPr>
          <a:xfrm>
            <a:off x="3810000" y="4648200"/>
            <a:ext cx="2322000" cy="1800000"/>
          </a:xfrm>
          <a:prstGeom prst="rect">
            <a:avLst/>
          </a:prstGeom>
          <a:solidFill>
            <a:srgbClr val="1E4649">
              <a:alpha val="70000"/>
            </a:srgbClr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dirty="0" smtClean="0">
                <a:solidFill>
                  <a:schemeClr val="bg1"/>
                </a:solidFill>
                <a:latin typeface="Tahoma"/>
                <a:cs typeface="Tahoma"/>
              </a:rPr>
              <a:t>Contrôles </a:t>
            </a:r>
          </a:p>
          <a:p>
            <a:pPr algn="ctr">
              <a:spcAft>
                <a:spcPts val="600"/>
              </a:spcAft>
            </a:pPr>
            <a:r>
              <a:rPr lang="fr-FR" dirty="0" smtClean="0">
                <a:solidFill>
                  <a:schemeClr val="bg1"/>
                </a:solidFill>
                <a:latin typeface="Tahoma"/>
                <a:cs typeface="Tahoma"/>
              </a:rPr>
              <a:t>des impacts</a:t>
            </a:r>
            <a:endParaRPr lang="fr-FR" dirty="0">
              <a:solidFill>
                <a:schemeClr val="bg1"/>
              </a:solidFill>
              <a:latin typeface="Tahoma"/>
              <a:cs typeface="Tahoma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400800" y="4648200"/>
            <a:ext cx="2322000" cy="1800000"/>
          </a:xfrm>
          <a:prstGeom prst="rect">
            <a:avLst/>
          </a:prstGeom>
          <a:solidFill>
            <a:srgbClr val="66CCCC">
              <a:alpha val="5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cs typeface="Tahoma"/>
              </a:rPr>
              <a:t>Arbitrages</a:t>
            </a:r>
          </a:p>
          <a:p>
            <a:pPr algn="ctr">
              <a:spcAft>
                <a:spcPts val="600"/>
              </a:spcAft>
            </a:pPr>
            <a:r>
              <a:rPr lang="fr-FR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/>
                <a:cs typeface="Tahoma"/>
              </a:rPr>
              <a:t>et compléments</a:t>
            </a:r>
          </a:p>
        </p:txBody>
      </p:sp>
      <p:sp>
        <p:nvSpPr>
          <p:cNvPr id="43" name="Rectangle 42"/>
          <p:cNvSpPr/>
          <p:nvPr/>
        </p:nvSpPr>
        <p:spPr>
          <a:xfrm>
            <a:off x="1219200" y="4648200"/>
            <a:ext cx="2321389" cy="1800000"/>
          </a:xfrm>
          <a:prstGeom prst="rect">
            <a:avLst/>
          </a:prstGeom>
          <a:solidFill>
            <a:srgbClr val="006699">
              <a:alpha val="6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Préparation </a:t>
            </a:r>
          </a:p>
          <a:p>
            <a:pPr algn="ctr">
              <a:spcAft>
                <a:spcPts val="600"/>
              </a:spcAft>
            </a:pPr>
            <a:r>
              <a:rPr lang="fr-FR" dirty="0" smtClean="0">
                <a:solidFill>
                  <a:schemeClr val="accent2">
                    <a:lumMod val="50000"/>
                  </a:schemeClr>
                </a:solidFill>
                <a:latin typeface="Tahoma"/>
                <a:cs typeface="Tahoma"/>
              </a:rPr>
              <a:t>du périmètre</a:t>
            </a:r>
            <a:endParaRPr lang="fr-FR" dirty="0">
              <a:solidFill>
                <a:schemeClr val="accent2">
                  <a:lumMod val="50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5950201" y="1524000"/>
            <a:ext cx="1593599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>
              <a:buClr>
                <a:srgbClr val="006699"/>
              </a:buClr>
            </a:pPr>
            <a:r>
              <a:rPr lang="fr-FR" sz="1600" dirty="0" smtClean="0">
                <a:solidFill>
                  <a:schemeClr val="accent1">
                    <a:lumMod val="25000"/>
                  </a:schemeClr>
                </a:solidFill>
                <a:latin typeface="Tahoma"/>
                <a:cs typeface="Tahoma"/>
              </a:rPr>
              <a:t>équipe externe</a:t>
            </a:r>
          </a:p>
        </p:txBody>
      </p:sp>
      <p:sp>
        <p:nvSpPr>
          <p:cNvPr id="47" name="ZoneTexte 46"/>
          <p:cNvSpPr txBox="1"/>
          <p:nvPr/>
        </p:nvSpPr>
        <p:spPr>
          <a:xfrm>
            <a:off x="5943602" y="1828800"/>
            <a:ext cx="1593599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>
              <a:buClr>
                <a:srgbClr val="006699"/>
              </a:buClr>
            </a:pPr>
            <a:r>
              <a:rPr lang="fr-FR" sz="1600" b="1" dirty="0" smtClean="0">
                <a:solidFill>
                  <a:srgbClr val="66CCCC"/>
                </a:solidFill>
                <a:latin typeface="Tahoma"/>
                <a:cs typeface="Tahoma"/>
                <a:sym typeface="Wingdings"/>
              </a:rPr>
              <a:t>Fidanza</a:t>
            </a:r>
            <a:endParaRPr lang="fr-FR" sz="1600" b="1" dirty="0" smtClean="0">
              <a:solidFill>
                <a:srgbClr val="66CCCC"/>
              </a:solidFill>
              <a:latin typeface="Tahoma"/>
              <a:cs typeface="Tahoma"/>
            </a:endParaRPr>
          </a:p>
        </p:txBody>
      </p:sp>
      <p:cxnSp>
        <p:nvCxnSpPr>
          <p:cNvPr id="48" name="Connecteur en angle 47"/>
          <p:cNvCxnSpPr/>
          <p:nvPr/>
        </p:nvCxnSpPr>
        <p:spPr>
          <a:xfrm rot="5400000">
            <a:off x="3078912" y="2012112"/>
            <a:ext cx="1793389" cy="2869187"/>
          </a:xfrm>
          <a:prstGeom prst="bentConnector3">
            <a:avLst>
              <a:gd name="adj1" fmla="val 50000"/>
            </a:avLst>
          </a:prstGeom>
          <a:ln>
            <a:solidFill>
              <a:srgbClr val="66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cteur droit 48"/>
          <p:cNvCxnSpPr/>
          <p:nvPr/>
        </p:nvCxnSpPr>
        <p:spPr>
          <a:xfrm rot="5400000">
            <a:off x="4665406" y="3445617"/>
            <a:ext cx="1792800" cy="1588"/>
          </a:xfrm>
          <a:prstGeom prst="line">
            <a:avLst/>
          </a:prstGeom>
          <a:ln>
            <a:solidFill>
              <a:srgbClr val="66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en angle 49"/>
          <p:cNvCxnSpPr/>
          <p:nvPr/>
        </p:nvCxnSpPr>
        <p:spPr>
          <a:xfrm rot="16200000" flipH="1">
            <a:off x="5620799" y="2644213"/>
            <a:ext cx="1789191" cy="1600789"/>
          </a:xfrm>
          <a:prstGeom prst="bentConnector3">
            <a:avLst>
              <a:gd name="adj1" fmla="val 50000"/>
            </a:avLst>
          </a:prstGeom>
          <a:ln>
            <a:solidFill>
              <a:srgbClr val="66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2" name="Titre 1"/>
          <p:cNvSpPr>
            <a:spLocks noGrp="1"/>
          </p:cNvSpPr>
          <p:nvPr>
            <p:ph type="title" idx="4294967295"/>
          </p:nvPr>
        </p:nvSpPr>
        <p:spPr>
          <a:xfrm>
            <a:off x="990000" y="76200"/>
            <a:ext cx="6840226" cy="433387"/>
          </a:xfrm>
          <a:prstGeom prst="rect">
            <a:avLst/>
          </a:prstGeom>
        </p:spPr>
        <p:txBody>
          <a:bodyPr rIns="360000" anchor="ctr"/>
          <a:lstStyle/>
          <a:p>
            <a:pPr lvl="0" algn="l" defTabSz="914400" fontAlgn="base">
              <a:spcAft>
                <a:spcPct val="0"/>
              </a:spcAft>
              <a:defRPr/>
            </a:pPr>
            <a:r>
              <a:rPr lang="fr-FR" sz="1600" kern="0" cap="small" spc="300" dirty="0">
                <a:solidFill>
                  <a:srgbClr val="FFFFFF"/>
                </a:solidFill>
                <a:latin typeface="Tahoma"/>
                <a:cs typeface="Tahoma"/>
              </a:rPr>
              <a:t>Processus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.   2</a:t>
            </a:r>
            <a:r>
              <a:rPr lang="fr-FR" sz="1600" kern="0" spc="300" baseline="3000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 étape : le traitement des </a:t>
            </a:r>
            <a:r>
              <a:rPr lang="fr-FR" sz="1600" kern="0" spc="300" dirty="0" smtClean="0">
                <a:solidFill>
                  <a:srgbClr val="FFFFFF"/>
                </a:solidFill>
                <a:latin typeface="Tahoma"/>
                <a:cs typeface="Tahoma"/>
              </a:rPr>
              <a:t>données</a:t>
            </a:r>
            <a:endParaRPr lang="fr-FR" sz="1600" kern="0" spc="3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0"/>
                            </p:stCondLst>
                            <p:childTnLst>
                              <p:par>
                                <p:cTn id="39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2" presetClass="entr" presetSubtype="4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6" grpId="0" animBg="1"/>
      <p:bldP spid="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6000"/>
            <a:ext cx="9180000" cy="503999"/>
          </a:xfrm>
          <a:prstGeom prst="rect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5" name="Image 4" descr="FIDANZA-avatar(pt).jpg"/>
          <p:cNvPicPr preferRelativeResize="0"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00" y="5076000"/>
            <a:ext cx="720000" cy="774645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6000" y="0"/>
            <a:ext cx="720000" cy="504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solidFill>
              <a:srgbClr val="FFFFFF"/>
            </a:solidFill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fr-FR" sz="1400" dirty="0">
              <a:solidFill>
                <a:srgbClr val="5A5A5A"/>
              </a:solidFill>
              <a:latin typeface="Tahoma"/>
              <a:cs typeface="Tahoma"/>
            </a:endParaRPr>
          </a:p>
        </p:txBody>
      </p:sp>
      <p:pic>
        <p:nvPicPr>
          <p:cNvPr id="7" name="Image 6" descr="image001.pn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" y="5904000"/>
            <a:ext cx="720000" cy="90151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8" name="Titre 1"/>
          <p:cNvSpPr>
            <a:spLocks noGrp="1"/>
          </p:cNvSpPr>
          <p:nvPr>
            <p:ph type="title" idx="4294967295"/>
          </p:nvPr>
        </p:nvSpPr>
        <p:spPr>
          <a:xfrm>
            <a:off x="990000" y="76200"/>
            <a:ext cx="6480222" cy="433387"/>
          </a:xfrm>
          <a:prstGeom prst="rect">
            <a:avLst/>
          </a:prstGeom>
        </p:spPr>
        <p:txBody>
          <a:bodyPr rIns="360000" anchor="ctr"/>
          <a:lstStyle/>
          <a:p>
            <a:pPr lvl="0" algn="l" defTabSz="914400" fontAlgn="base">
              <a:spcAft>
                <a:spcPct val="0"/>
              </a:spcAft>
              <a:defRPr/>
            </a:pPr>
            <a:r>
              <a:rPr lang="fr-FR" sz="1600" kern="0" cap="small" spc="300" dirty="0">
                <a:solidFill>
                  <a:srgbClr val="FFFFFF"/>
                </a:solidFill>
                <a:latin typeface="Tahoma"/>
                <a:cs typeface="Tahoma"/>
              </a:rPr>
              <a:t>Processus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.   3</a:t>
            </a:r>
            <a:r>
              <a:rPr lang="fr-FR" sz="1600" kern="0" spc="300" baseline="3000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 étape : l’analyse des </a:t>
            </a:r>
            <a:r>
              <a:rPr lang="fr-FR" sz="1600" kern="0" spc="300" dirty="0" smtClean="0">
                <a:solidFill>
                  <a:srgbClr val="FFFFFF"/>
                </a:solidFill>
                <a:latin typeface="Tahoma"/>
                <a:cs typeface="Tahoma"/>
              </a:rPr>
              <a:t>résultats</a:t>
            </a:r>
            <a:endParaRPr lang="fr-FR" sz="1600" kern="0" spc="3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88401" y="76200"/>
            <a:ext cx="4211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6</a:t>
            </a:r>
            <a:endParaRPr lang="fr-FR" dirty="0">
              <a:solidFill>
                <a:schemeClr val="bg1"/>
              </a:solidFill>
            </a:endParaRPr>
          </a:p>
        </p:txBody>
      </p:sp>
      <p:grpSp>
        <p:nvGrpSpPr>
          <p:cNvPr id="20" name="Grouper 19"/>
          <p:cNvGrpSpPr/>
          <p:nvPr/>
        </p:nvGrpSpPr>
        <p:grpSpPr>
          <a:xfrm>
            <a:off x="838200" y="1599438"/>
            <a:ext cx="1085088" cy="610362"/>
            <a:chOff x="1143000" y="3962400"/>
            <a:chExt cx="1085088" cy="610362"/>
          </a:xfrm>
        </p:grpSpPr>
        <p:grpSp>
          <p:nvGrpSpPr>
            <p:cNvPr id="21" name="Grouper 42"/>
            <p:cNvGrpSpPr>
              <a:grpSpLocks noChangeAspect="1"/>
            </p:cNvGrpSpPr>
            <p:nvPr/>
          </p:nvGrpSpPr>
          <p:grpSpPr>
            <a:xfrm>
              <a:off x="1143000" y="3962400"/>
              <a:ext cx="1085088" cy="610362"/>
              <a:chOff x="2438400" y="3429000"/>
              <a:chExt cx="1219200" cy="685800"/>
            </a:xfrm>
            <a:solidFill>
              <a:srgbClr val="333399"/>
            </a:solidFill>
          </p:grpSpPr>
          <p:grpSp>
            <p:nvGrpSpPr>
              <p:cNvPr id="29" name="Grouper 41"/>
              <p:cNvGrpSpPr/>
              <p:nvPr/>
            </p:nvGrpSpPr>
            <p:grpSpPr>
              <a:xfrm>
                <a:off x="2438400" y="3429000"/>
                <a:ext cx="1219200" cy="685800"/>
                <a:chOff x="2438400" y="3429000"/>
                <a:chExt cx="1219200" cy="685800"/>
              </a:xfrm>
              <a:grpFill/>
            </p:grpSpPr>
            <p:sp>
              <p:nvSpPr>
                <p:cNvPr id="31" name="Ellipse 30"/>
                <p:cNvSpPr/>
                <p:nvPr/>
              </p:nvSpPr>
              <p:spPr>
                <a:xfrm>
                  <a:off x="2438400" y="37338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2" name="Ellipse 31"/>
                <p:cNvSpPr/>
                <p:nvPr/>
              </p:nvSpPr>
              <p:spPr>
                <a:xfrm>
                  <a:off x="2667000" y="35052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3" name="Ellipse 32"/>
                <p:cNvSpPr/>
                <p:nvPr/>
              </p:nvSpPr>
              <p:spPr>
                <a:xfrm>
                  <a:off x="2895600" y="3429000"/>
                  <a:ext cx="609600" cy="6096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34" name="Ellipse 33"/>
                <p:cNvSpPr/>
                <p:nvPr/>
              </p:nvSpPr>
              <p:spPr>
                <a:xfrm>
                  <a:off x="3276600" y="3733800"/>
                  <a:ext cx="381000" cy="381000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</p:grpSp>
          <p:sp>
            <p:nvSpPr>
              <p:cNvPr id="30" name="Rectangle 29"/>
              <p:cNvSpPr/>
              <p:nvPr/>
            </p:nvSpPr>
            <p:spPr>
              <a:xfrm>
                <a:off x="2590799" y="3810000"/>
                <a:ext cx="901796" cy="304800"/>
              </a:xfrm>
              <a:prstGeom prst="rect">
                <a:avLst/>
              </a:prstGeom>
              <a:solidFill>
                <a:srgbClr val="004063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dirty="0"/>
              </a:p>
            </p:txBody>
          </p:sp>
        </p:grpSp>
        <p:grpSp>
          <p:nvGrpSpPr>
            <p:cNvPr id="22" name="Grouper 61"/>
            <p:cNvGrpSpPr>
              <a:grpSpLocks noChangeAspect="1"/>
            </p:cNvGrpSpPr>
            <p:nvPr/>
          </p:nvGrpSpPr>
          <p:grpSpPr>
            <a:xfrm>
              <a:off x="1644491" y="4113439"/>
              <a:ext cx="264709" cy="382357"/>
              <a:chOff x="2514600" y="3048000"/>
              <a:chExt cx="685800" cy="990583"/>
            </a:xfrm>
          </p:grpSpPr>
          <p:grpSp>
            <p:nvGrpSpPr>
              <p:cNvPr id="23" name="Grouper 59"/>
              <p:cNvGrpSpPr/>
              <p:nvPr/>
            </p:nvGrpSpPr>
            <p:grpSpPr>
              <a:xfrm>
                <a:off x="2514600" y="3048000"/>
                <a:ext cx="685800" cy="990583"/>
                <a:chOff x="2514600" y="3048000"/>
                <a:chExt cx="685800" cy="990583"/>
              </a:xfrm>
              <a:solidFill>
                <a:schemeClr val="bg1"/>
              </a:solidFill>
            </p:grpSpPr>
            <p:sp>
              <p:nvSpPr>
                <p:cNvPr id="27" name="Arrondir un rectangle avec un coin du même côté 26"/>
                <p:cNvSpPr/>
                <p:nvPr/>
              </p:nvSpPr>
              <p:spPr>
                <a:xfrm flipV="1">
                  <a:off x="2514600" y="3428985"/>
                  <a:ext cx="685800" cy="609598"/>
                </a:xfrm>
                <a:prstGeom prst="round2SameRect">
                  <a:avLst>
                    <a:gd name="adj1" fmla="val 48148"/>
                    <a:gd name="adj2" fmla="val 0"/>
                  </a:avLst>
                </a:pr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sp>
              <p:nvSpPr>
                <p:cNvPr id="28" name="Arc plein 27"/>
                <p:cNvSpPr/>
                <p:nvPr/>
              </p:nvSpPr>
              <p:spPr>
                <a:xfrm>
                  <a:off x="2514600" y="3048000"/>
                  <a:ext cx="685800" cy="914400"/>
                </a:xfrm>
                <a:prstGeom prst="blockArc">
                  <a:avLst>
                    <a:gd name="adj1" fmla="val 10800000"/>
                    <a:gd name="adj2" fmla="val 21423862"/>
                    <a:gd name="adj3" fmla="val 13841"/>
                  </a:avLst>
                </a:pr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24" name="Grouper 58"/>
              <p:cNvGrpSpPr/>
              <p:nvPr/>
            </p:nvGrpSpPr>
            <p:grpSpPr>
              <a:xfrm>
                <a:off x="2754000" y="3576407"/>
                <a:ext cx="224028" cy="385993"/>
                <a:chOff x="2754000" y="3581400"/>
                <a:chExt cx="224028" cy="385993"/>
              </a:xfrm>
            </p:grpSpPr>
            <p:sp>
              <p:nvSpPr>
                <p:cNvPr id="25" name="Ellipse 24"/>
                <p:cNvSpPr/>
                <p:nvPr/>
              </p:nvSpPr>
              <p:spPr>
                <a:xfrm>
                  <a:off x="2754000" y="3581400"/>
                  <a:ext cx="224028" cy="224028"/>
                </a:xfrm>
                <a:prstGeom prst="ellipse">
                  <a:avLst/>
                </a:prstGeom>
                <a:solidFill>
                  <a:srgbClr val="004063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fr-FR" dirty="0"/>
                </a:p>
              </p:txBody>
            </p:sp>
            <p:cxnSp>
              <p:nvCxnSpPr>
                <p:cNvPr id="26" name="Connecteur droit 25"/>
                <p:cNvCxnSpPr/>
                <p:nvPr/>
              </p:nvCxnSpPr>
              <p:spPr>
                <a:xfrm rot="5400000">
                  <a:off x="2746800" y="3850200"/>
                  <a:ext cx="233593" cy="793"/>
                </a:xfrm>
                <a:prstGeom prst="line">
                  <a:avLst/>
                </a:prstGeom>
                <a:ln w="41275" cap="flat" cmpd="sng" algn="ctr">
                  <a:solidFill>
                    <a:srgbClr val="004063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grpSp>
        <p:nvGrpSpPr>
          <p:cNvPr id="38" name="Grouper 37"/>
          <p:cNvGrpSpPr>
            <a:grpSpLocks noChangeAspect="1"/>
          </p:cNvGrpSpPr>
          <p:nvPr/>
        </p:nvGrpSpPr>
        <p:grpSpPr>
          <a:xfrm>
            <a:off x="2819400" y="1524000"/>
            <a:ext cx="374399" cy="767351"/>
            <a:chOff x="1521303" y="5257800"/>
            <a:chExt cx="444657" cy="911352"/>
          </a:xfrm>
        </p:grpSpPr>
        <p:pic>
          <p:nvPicPr>
            <p:cNvPr id="39" name="Image 38" descr="1 bh azur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21303" y="5257800"/>
              <a:ext cx="213360" cy="835152"/>
            </a:xfrm>
            <a:prstGeom prst="rect">
              <a:avLst/>
            </a:prstGeom>
          </p:spPr>
        </p:pic>
        <p:pic>
          <p:nvPicPr>
            <p:cNvPr id="40" name="Image 39" descr="1 bh azur.jp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52600" y="5334000"/>
              <a:ext cx="213360" cy="835152"/>
            </a:xfrm>
            <a:prstGeom prst="rect">
              <a:avLst/>
            </a:prstGeom>
          </p:spPr>
        </p:pic>
      </p:grpSp>
      <p:grpSp>
        <p:nvGrpSpPr>
          <p:cNvPr id="41" name="Grouper 40"/>
          <p:cNvGrpSpPr>
            <a:grpSpLocks noChangeAspect="1"/>
          </p:cNvGrpSpPr>
          <p:nvPr/>
        </p:nvGrpSpPr>
        <p:grpSpPr>
          <a:xfrm>
            <a:off x="3505200" y="1524000"/>
            <a:ext cx="367224" cy="770400"/>
            <a:chOff x="6934200" y="4267200"/>
            <a:chExt cx="435864" cy="914400"/>
          </a:xfrm>
        </p:grpSpPr>
        <p:pic>
          <p:nvPicPr>
            <p:cNvPr id="42" name="Image 41" descr="1 bh bleu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934200" y="4267200"/>
              <a:ext cx="207264" cy="829056"/>
            </a:xfrm>
            <a:prstGeom prst="rect">
              <a:avLst/>
            </a:prstGeom>
          </p:spPr>
        </p:pic>
        <p:pic>
          <p:nvPicPr>
            <p:cNvPr id="43" name="Image 42" descr="1 bh bleu.jpg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62800" y="4352544"/>
              <a:ext cx="207264" cy="829056"/>
            </a:xfrm>
            <a:prstGeom prst="rect">
              <a:avLst/>
            </a:prstGeom>
          </p:spPr>
        </p:pic>
      </p:grpSp>
      <p:sp>
        <p:nvSpPr>
          <p:cNvPr id="45" name="ZoneTexte 44"/>
          <p:cNvSpPr txBox="1"/>
          <p:nvPr/>
        </p:nvSpPr>
        <p:spPr>
          <a:xfrm>
            <a:off x="3415801" y="2362200"/>
            <a:ext cx="1079999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>
              <a:buClr>
                <a:srgbClr val="006699"/>
              </a:buClr>
            </a:pPr>
            <a:r>
              <a:rPr lang="fr-FR" sz="1600" b="1" dirty="0" smtClean="0">
                <a:solidFill>
                  <a:srgbClr val="006699"/>
                </a:solidFill>
                <a:latin typeface="Tahoma"/>
                <a:cs typeface="Tahoma"/>
                <a:sym typeface="Wingdings"/>
              </a:rPr>
              <a:t>le client</a:t>
            </a:r>
            <a:endParaRPr lang="fr-FR" sz="1600" b="1" dirty="0" smtClean="0">
              <a:solidFill>
                <a:srgbClr val="006699"/>
              </a:solidFill>
              <a:latin typeface="Tahoma"/>
              <a:cs typeface="Tahoma"/>
            </a:endParaRPr>
          </a:p>
        </p:txBody>
      </p:sp>
      <p:sp>
        <p:nvSpPr>
          <p:cNvPr id="46" name="Signalisation droite 45"/>
          <p:cNvSpPr/>
          <p:nvPr/>
        </p:nvSpPr>
        <p:spPr>
          <a:xfrm>
            <a:off x="5287804" y="834000"/>
            <a:ext cx="3779996" cy="461400"/>
          </a:xfrm>
          <a:prstGeom prst="homePlate">
            <a:avLst/>
          </a:prstGeom>
          <a:noFill/>
          <a:ln w="6350" cap="flat" cmpd="sng" algn="ctr">
            <a:solidFill>
              <a:srgbClr val="00669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rgbClr val="006699"/>
                </a:solidFill>
                <a:latin typeface="Tahoma"/>
                <a:cs typeface="Tahoma"/>
              </a:rPr>
              <a:t>Établissement de l’annexe légale</a:t>
            </a:r>
          </a:p>
        </p:txBody>
      </p:sp>
      <p:sp>
        <p:nvSpPr>
          <p:cNvPr id="47" name="Signalisation droite 46"/>
          <p:cNvSpPr/>
          <p:nvPr/>
        </p:nvSpPr>
        <p:spPr>
          <a:xfrm>
            <a:off x="5287806" y="1525400"/>
            <a:ext cx="2879980" cy="461400"/>
          </a:xfrm>
          <a:prstGeom prst="homePlate">
            <a:avLst/>
          </a:prstGeom>
          <a:noFill/>
          <a:ln w="6350" cap="flat" cmpd="sng" algn="ctr">
            <a:solidFill>
              <a:srgbClr val="00669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b="1" dirty="0" smtClean="0">
                <a:solidFill>
                  <a:srgbClr val="006699"/>
                </a:solidFill>
                <a:latin typeface="Tahoma"/>
                <a:cs typeface="Tahoma"/>
              </a:rPr>
              <a:t>Échanges avec les CAC</a:t>
            </a:r>
          </a:p>
        </p:txBody>
      </p:sp>
      <p:sp>
        <p:nvSpPr>
          <p:cNvPr id="48" name="Signalisation droite 47"/>
          <p:cNvSpPr/>
          <p:nvPr/>
        </p:nvSpPr>
        <p:spPr>
          <a:xfrm>
            <a:off x="5287804" y="2216800"/>
            <a:ext cx="3239989" cy="677400"/>
          </a:xfrm>
          <a:prstGeom prst="homePlate">
            <a:avLst/>
          </a:prstGeom>
          <a:noFill/>
          <a:ln w="6350" cap="flat" cmpd="sng" algn="ctr">
            <a:solidFill>
              <a:srgbClr val="00669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200"/>
              </a:spcAft>
            </a:pPr>
            <a:r>
              <a:rPr lang="fr-FR" sz="1500" b="1" dirty="0" smtClean="0">
                <a:solidFill>
                  <a:srgbClr val="006699"/>
                </a:solidFill>
                <a:latin typeface="Tahoma"/>
                <a:cs typeface="Tahoma"/>
              </a:rPr>
              <a:t>Compréhension des agrégats consolidés</a:t>
            </a:r>
          </a:p>
        </p:txBody>
      </p:sp>
      <p:sp>
        <p:nvSpPr>
          <p:cNvPr id="49" name="Signalisation droite 48"/>
          <p:cNvSpPr/>
          <p:nvPr/>
        </p:nvSpPr>
        <p:spPr>
          <a:xfrm rot="5400000">
            <a:off x="6544506" y="1881914"/>
            <a:ext cx="935981" cy="3449384"/>
          </a:xfrm>
          <a:prstGeom prst="homePlate">
            <a:avLst>
              <a:gd name="adj" fmla="val 20756"/>
            </a:avLst>
          </a:prstGeom>
          <a:noFill/>
          <a:ln w="6350" cap="flat" cmpd="sng" algn="ctr">
            <a:solidFill>
              <a:srgbClr val="006699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tIns="108000" bIns="108000" rtlCol="0" anchor="t"/>
          <a:lstStyle/>
          <a:p>
            <a:r>
              <a:rPr lang="fr-FR" sz="1500" b="1" dirty="0" smtClean="0">
                <a:solidFill>
                  <a:srgbClr val="006699"/>
                </a:solidFill>
                <a:latin typeface="Tahoma"/>
                <a:cs typeface="Tahoma"/>
              </a:rPr>
              <a:t>Production de la plaquette d’analyse des comptes consolidés</a:t>
            </a:r>
          </a:p>
        </p:txBody>
      </p:sp>
      <p:cxnSp>
        <p:nvCxnSpPr>
          <p:cNvPr id="50" name="Connecteur droit 49"/>
          <p:cNvCxnSpPr/>
          <p:nvPr/>
        </p:nvCxnSpPr>
        <p:spPr>
          <a:xfrm>
            <a:off x="2070601" y="1905000"/>
            <a:ext cx="575999" cy="1588"/>
          </a:xfrm>
          <a:prstGeom prst="line">
            <a:avLst/>
          </a:prstGeom>
          <a:ln>
            <a:solidFill>
              <a:srgbClr val="AF2F4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ZoneTexte 50"/>
          <p:cNvSpPr txBox="1"/>
          <p:nvPr/>
        </p:nvSpPr>
        <p:spPr>
          <a:xfrm>
            <a:off x="2209800" y="2362200"/>
            <a:ext cx="1053599" cy="338554"/>
          </a:xfrm>
          <a:prstGeom prst="rect">
            <a:avLst/>
          </a:prstGeom>
          <a:solidFill>
            <a:schemeClr val="bg1">
              <a:alpha val="70000"/>
            </a:scheme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/>
          <a:p>
            <a:pPr algn="r">
              <a:buClr>
                <a:srgbClr val="006699"/>
              </a:buClr>
            </a:pPr>
            <a:r>
              <a:rPr lang="fr-FR" sz="1600" b="1" dirty="0" smtClean="0">
                <a:solidFill>
                  <a:srgbClr val="66CCCC"/>
                </a:solidFill>
                <a:latin typeface="Tahoma"/>
                <a:cs typeface="Tahoma"/>
                <a:sym typeface="Wingdings"/>
              </a:rPr>
              <a:t>Fidanza</a:t>
            </a:r>
            <a:endParaRPr lang="fr-FR" sz="1600" b="1" dirty="0" smtClean="0">
              <a:solidFill>
                <a:srgbClr val="66CCCC"/>
              </a:solidFill>
              <a:latin typeface="Tahoma"/>
              <a:cs typeface="Tahoma"/>
            </a:endParaRPr>
          </a:p>
        </p:txBody>
      </p:sp>
      <p:cxnSp>
        <p:nvCxnSpPr>
          <p:cNvPr id="52" name="Connecteur droit 51"/>
          <p:cNvCxnSpPr/>
          <p:nvPr/>
        </p:nvCxnSpPr>
        <p:spPr>
          <a:xfrm flipV="1">
            <a:off x="4191000" y="1033046"/>
            <a:ext cx="1060804" cy="873542"/>
          </a:xfrm>
          <a:prstGeom prst="line">
            <a:avLst/>
          </a:prstGeom>
          <a:ln>
            <a:solidFill>
              <a:srgbClr val="AF2F4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52"/>
          <p:cNvCxnSpPr/>
          <p:nvPr/>
        </p:nvCxnSpPr>
        <p:spPr>
          <a:xfrm flipV="1">
            <a:off x="4191000" y="1750477"/>
            <a:ext cx="1060804" cy="147057"/>
          </a:xfrm>
          <a:prstGeom prst="line">
            <a:avLst/>
          </a:prstGeom>
          <a:ln>
            <a:solidFill>
              <a:srgbClr val="AF2F4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4191000" y="1906588"/>
            <a:ext cx="1060804" cy="684212"/>
          </a:xfrm>
          <a:prstGeom prst="line">
            <a:avLst/>
          </a:prstGeom>
          <a:ln>
            <a:solidFill>
              <a:srgbClr val="AF2F4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cteur droit 54"/>
          <p:cNvCxnSpPr/>
          <p:nvPr/>
        </p:nvCxnSpPr>
        <p:spPr>
          <a:xfrm rot="16200000" flipH="1">
            <a:off x="3917569" y="2170965"/>
            <a:ext cx="1607666" cy="1060804"/>
          </a:xfrm>
          <a:prstGeom prst="line">
            <a:avLst/>
          </a:prstGeom>
          <a:ln>
            <a:solidFill>
              <a:srgbClr val="AF2F4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1" name="ZoneTexte 70"/>
          <p:cNvSpPr txBox="1"/>
          <p:nvPr/>
        </p:nvSpPr>
        <p:spPr>
          <a:xfrm>
            <a:off x="4419600" y="4241846"/>
            <a:ext cx="4320000" cy="482554"/>
          </a:xfrm>
          <a:prstGeom prst="rect">
            <a:avLst/>
          </a:prstGeom>
          <a:solidFill>
            <a:srgbClr val="006699">
              <a:alpha val="70000"/>
            </a:srgb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1200"/>
              </a:spcAft>
              <a:buClr>
                <a:srgbClr val="006699"/>
              </a:buClr>
            </a:pPr>
            <a:r>
              <a:rPr lang="fr-FR" sz="1600" spc="300" dirty="0" smtClean="0">
                <a:solidFill>
                  <a:srgbClr val="FFFFFF"/>
                </a:solidFill>
                <a:latin typeface="Tahoma"/>
                <a:cs typeface="Tahoma"/>
              </a:rPr>
              <a:t>Résultats contributifs</a:t>
            </a:r>
          </a:p>
        </p:txBody>
      </p:sp>
      <p:sp>
        <p:nvSpPr>
          <p:cNvPr id="72" name="ZoneTexte 71"/>
          <p:cNvSpPr txBox="1"/>
          <p:nvPr/>
        </p:nvSpPr>
        <p:spPr>
          <a:xfrm>
            <a:off x="4419600" y="4800000"/>
            <a:ext cx="4320000" cy="662400"/>
          </a:xfrm>
          <a:prstGeom prst="rect">
            <a:avLst/>
          </a:prstGeom>
          <a:solidFill>
            <a:srgbClr val="006699">
              <a:alpha val="70000"/>
            </a:srgb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1200"/>
              </a:spcAft>
              <a:buClr>
                <a:srgbClr val="006699"/>
              </a:buClr>
            </a:pPr>
            <a:r>
              <a:rPr lang="fr-FR" sz="1600" spc="300" dirty="0" smtClean="0">
                <a:solidFill>
                  <a:srgbClr val="FFFFFF"/>
                </a:solidFill>
                <a:latin typeface="Tahoma"/>
                <a:cs typeface="Tahoma"/>
              </a:rPr>
              <a:t>Évolution de l’EBITDA et autres résultats intermédiaires</a:t>
            </a:r>
          </a:p>
        </p:txBody>
      </p:sp>
      <p:sp>
        <p:nvSpPr>
          <p:cNvPr id="73" name="ZoneTexte 72"/>
          <p:cNvSpPr txBox="1"/>
          <p:nvPr/>
        </p:nvSpPr>
        <p:spPr>
          <a:xfrm>
            <a:off x="4419600" y="6096000"/>
            <a:ext cx="4320000" cy="482554"/>
          </a:xfrm>
          <a:prstGeom prst="rect">
            <a:avLst/>
          </a:prstGeom>
          <a:solidFill>
            <a:srgbClr val="006699">
              <a:alpha val="70000"/>
            </a:srgb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1200"/>
              </a:spcAft>
              <a:buClr>
                <a:srgbClr val="006699"/>
              </a:buClr>
            </a:pPr>
            <a:r>
              <a:rPr lang="fr-FR" sz="1600" spc="300" dirty="0" smtClean="0">
                <a:solidFill>
                  <a:srgbClr val="FFFFFF"/>
                </a:solidFill>
                <a:latin typeface="Tahoma"/>
                <a:cs typeface="Tahoma"/>
              </a:rPr>
              <a:t>Ratios de rentabilité</a:t>
            </a:r>
          </a:p>
        </p:txBody>
      </p:sp>
      <p:sp>
        <p:nvSpPr>
          <p:cNvPr id="74" name="ZoneTexte 73"/>
          <p:cNvSpPr txBox="1"/>
          <p:nvPr/>
        </p:nvSpPr>
        <p:spPr>
          <a:xfrm>
            <a:off x="4419600" y="5538000"/>
            <a:ext cx="4320000" cy="482400"/>
          </a:xfrm>
          <a:prstGeom prst="rect">
            <a:avLst/>
          </a:prstGeom>
          <a:solidFill>
            <a:srgbClr val="006699">
              <a:alpha val="70000"/>
            </a:srgbClr>
          </a:solidFill>
          <a:ln w="63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 anchor="ctr">
            <a:noAutofit/>
          </a:bodyPr>
          <a:lstStyle/>
          <a:p>
            <a:pPr algn="ctr">
              <a:spcAft>
                <a:spcPts val="1200"/>
              </a:spcAft>
              <a:buClr>
                <a:srgbClr val="006699"/>
              </a:buClr>
            </a:pPr>
            <a:r>
              <a:rPr lang="fr-FR" sz="1600" spc="300" dirty="0" smtClean="0">
                <a:solidFill>
                  <a:srgbClr val="FFFFFF"/>
                </a:solidFill>
                <a:latin typeface="Tahoma"/>
                <a:cs typeface="Tahoma"/>
              </a:rPr>
              <a:t>Ratios de structure financière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8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5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7000"/>
                            </p:stCondLst>
                            <p:childTnLst>
                              <p:par>
                                <p:cTn id="54" presetID="5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500"/>
                            </p:stCondLst>
                            <p:childTnLst>
                              <p:par>
                                <p:cTn id="7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500"/>
                            </p:stCondLst>
                            <p:childTnLst>
                              <p:par>
                                <p:cTn id="9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500"/>
                            </p:stCondLst>
                            <p:childTnLst>
                              <p:par>
                                <p:cTn id="10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15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1500"/>
                            </p:stCondLst>
                            <p:childTnLst>
                              <p:par>
                                <p:cTn id="13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4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46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3500"/>
                            </p:stCondLst>
                            <p:childTnLst>
                              <p:par>
                                <p:cTn id="148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0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500"/>
                            </p:stCondLst>
                            <p:childTnLst>
                              <p:par>
                                <p:cTn id="152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4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6500"/>
                            </p:stCondLst>
                            <p:childTnLst>
                              <p:par>
                                <p:cTn id="15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8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8" grpId="0"/>
      <p:bldP spid="9" grpId="0"/>
      <p:bldP spid="45" grpId="0" animBg="1"/>
      <p:bldP spid="46" grpId="0" animBg="1"/>
      <p:bldP spid="47" grpId="0" animBg="1"/>
      <p:bldP spid="48" grpId="0" animBg="1"/>
      <p:bldP spid="49" grpId="0" animBg="1"/>
      <p:bldP spid="51" grpId="0" animBg="1"/>
      <p:bldP spid="71" grpId="0" animBg="1"/>
      <p:bldP spid="72" grpId="0" animBg="1"/>
      <p:bldP spid="73" grpId="0" animBg="1"/>
      <p:bldP spid="7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36000"/>
            <a:ext cx="9180000" cy="503999"/>
          </a:xfrm>
          <a:prstGeom prst="rect">
            <a:avLst/>
          </a:prstGeom>
          <a:solidFill>
            <a:schemeClr val="tx1">
              <a:lumMod val="50000"/>
              <a:lumOff val="50000"/>
              <a:alpha val="7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fr-FR" sz="1600" b="1" dirty="0">
              <a:solidFill>
                <a:schemeClr val="bg1"/>
              </a:solidFill>
            </a:endParaRPr>
          </a:p>
        </p:txBody>
      </p:sp>
      <p:pic>
        <p:nvPicPr>
          <p:cNvPr id="5" name="Image 4" descr="FIDANZA-avatar(pt).jpg"/>
          <p:cNvPicPr preferRelativeResize="0"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00" y="5076000"/>
            <a:ext cx="720000" cy="774645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36000" y="0"/>
            <a:ext cx="720000" cy="504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solidFill>
              <a:srgbClr val="FFFFFF"/>
            </a:solidFill>
          </a:ln>
          <a:effectLst/>
          <a:extLst>
            <a:ext uri="{AF507438-7753-43E0-B8FC-AC1667EBCBE1}">
              <a14:hiddenEffects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fr-FR" sz="1400" dirty="0">
              <a:solidFill>
                <a:srgbClr val="5A5A5A"/>
              </a:solidFill>
              <a:latin typeface="Tahoma"/>
              <a:cs typeface="Tahoma"/>
            </a:endParaRPr>
          </a:p>
        </p:txBody>
      </p:sp>
      <p:pic>
        <p:nvPicPr>
          <p:cNvPr id="7" name="Image 6" descr="image001.png"/>
          <p:cNvPicPr preferRelativeResize="0"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00" y="5904000"/>
            <a:ext cx="720000" cy="901514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9" name="ZoneTexte 8"/>
          <p:cNvSpPr txBox="1"/>
          <p:nvPr/>
        </p:nvSpPr>
        <p:spPr>
          <a:xfrm>
            <a:off x="188401" y="76200"/>
            <a:ext cx="4211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7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358752" y="909220"/>
            <a:ext cx="7632848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00406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États disponibles selon le progiciel SaaS choisi</a:t>
            </a:r>
          </a:p>
          <a:p>
            <a:endParaRPr lang="fr-FR" b="1" dirty="0" smtClean="0">
              <a:solidFill>
                <a:srgbClr val="004063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fr-FR" b="1" dirty="0" smtClean="0">
              <a:solidFill>
                <a:srgbClr val="004063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sz="1600" b="1" dirty="0" smtClean="0">
                <a:solidFill>
                  <a:srgbClr val="00406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Par exemple, dans l’application de la solution Viareport :</a:t>
            </a:r>
          </a:p>
          <a:p>
            <a:endParaRPr lang="fr-FR" dirty="0" smtClean="0">
              <a:solidFill>
                <a:srgbClr val="004063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Etats publiables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Etats d’analyse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Consultations comptables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Contrôle et analyse des données</a:t>
            </a:r>
          </a:p>
          <a:p>
            <a:endParaRPr lang="fr-FR" dirty="0" smtClean="0">
              <a:solidFill>
                <a:srgbClr val="004063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fr-FR" dirty="0" smtClean="0">
              <a:solidFill>
                <a:srgbClr val="004063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fr-FR" sz="1600" b="1" dirty="0" smtClean="0">
                <a:solidFill>
                  <a:srgbClr val="00406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Les liens dynamiques Excel permettant d’interroger la base de consolidation sous interface Excel :</a:t>
            </a:r>
          </a:p>
          <a:p>
            <a:endParaRPr lang="fr-FR" dirty="0" smtClean="0">
              <a:solidFill>
                <a:srgbClr val="004063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Interface intuitif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Interrogation dynamique des données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Personnalisation des formats sous Excel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Possibilités d’analyse Excel (graphiques, tableaux croisés dynamiques…)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5A5A5A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Automatisation de la plaquette (word)</a:t>
            </a:r>
          </a:p>
          <a:p>
            <a:pPr marL="285750" indent="-285750">
              <a:buFont typeface="Arial" pitchFamily="34" charset="0"/>
              <a:buChar char="•"/>
            </a:pPr>
            <a:endParaRPr lang="fr-FR" dirty="0"/>
          </a:p>
        </p:txBody>
      </p:sp>
      <p:sp>
        <p:nvSpPr>
          <p:cNvPr id="22" name="Titre 1"/>
          <p:cNvSpPr>
            <a:spLocks noGrp="1"/>
          </p:cNvSpPr>
          <p:nvPr>
            <p:ph type="title" idx="4294967295"/>
          </p:nvPr>
        </p:nvSpPr>
        <p:spPr>
          <a:xfrm>
            <a:off x="990000" y="76200"/>
            <a:ext cx="6480222" cy="433387"/>
          </a:xfrm>
          <a:prstGeom prst="rect">
            <a:avLst/>
          </a:prstGeom>
        </p:spPr>
        <p:txBody>
          <a:bodyPr rIns="360000" anchor="ctr"/>
          <a:lstStyle/>
          <a:p>
            <a:pPr lvl="0" algn="l" defTabSz="914400" fontAlgn="base">
              <a:spcAft>
                <a:spcPct val="0"/>
              </a:spcAft>
              <a:defRPr/>
            </a:pPr>
            <a:r>
              <a:rPr lang="fr-FR" sz="1600" kern="0" cap="small" spc="300" dirty="0">
                <a:solidFill>
                  <a:srgbClr val="FFFFFF"/>
                </a:solidFill>
                <a:latin typeface="Tahoma"/>
                <a:cs typeface="Tahoma"/>
              </a:rPr>
              <a:t>Processus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.   3</a:t>
            </a:r>
            <a:r>
              <a:rPr lang="fr-FR" sz="1600" kern="0" spc="300" baseline="30000" dirty="0">
                <a:solidFill>
                  <a:srgbClr val="FFFFFF"/>
                </a:solidFill>
                <a:latin typeface="Tahoma"/>
                <a:cs typeface="Tahoma"/>
              </a:rPr>
              <a:t>e</a:t>
            </a:r>
            <a:r>
              <a:rPr lang="fr-FR" sz="1600" kern="0" spc="300" dirty="0">
                <a:solidFill>
                  <a:srgbClr val="FFFFFF"/>
                </a:solidFill>
                <a:latin typeface="Tahoma"/>
                <a:cs typeface="Tahoma"/>
              </a:rPr>
              <a:t> étape : l’analyse des </a:t>
            </a:r>
            <a:r>
              <a:rPr lang="fr-FR" sz="1600" kern="0" spc="300" dirty="0" smtClean="0">
                <a:solidFill>
                  <a:srgbClr val="FFFFFF"/>
                </a:solidFill>
                <a:latin typeface="Tahoma"/>
                <a:cs typeface="Tahoma"/>
              </a:rPr>
              <a:t>résultats</a:t>
            </a:r>
            <a:endParaRPr lang="fr-FR" sz="1600" kern="0" spc="300" dirty="0">
              <a:solidFill>
                <a:srgbClr val="FFFFFF"/>
              </a:solidFill>
              <a:latin typeface="Tahoma"/>
              <a:cs typeface="Tahom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6" y="3438000"/>
            <a:ext cx="5040000" cy="3420000"/>
          </a:xfrm>
          <a:prstGeom prst="rect">
            <a:avLst/>
          </a:prstGeom>
          <a:solidFill>
            <a:srgbClr val="66CCCC">
              <a:alpha val="4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 rot="16200000">
            <a:off x="2660400" y="378307"/>
            <a:ext cx="6875981" cy="608340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3060601" y="3438000"/>
            <a:ext cx="6083399" cy="3420000"/>
          </a:xfrm>
          <a:prstGeom prst="rect">
            <a:avLst/>
          </a:prstGeom>
          <a:solidFill>
            <a:srgbClr val="006699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8" name="Image 17" descr="FIDANZA-avata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664" y="1002182"/>
            <a:ext cx="1621536" cy="1741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</TotalTime>
  <Words>469</Words>
  <Application>Microsoft Macintosh PowerPoint</Application>
  <PresentationFormat>Présentation à l'écran (4:3)</PresentationFormat>
  <Paragraphs>107</Paragraphs>
  <Slides>9</Slides>
  <Notes>1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Diapositive 1</vt:lpstr>
      <vt:lpstr>Nouvel enjeu et nouvel outil</vt:lpstr>
      <vt:lpstr>Objectifs</vt:lpstr>
      <vt:lpstr>Processus.   1re étape : la collecte des données</vt:lpstr>
      <vt:lpstr>Processus.   1re étape : la collecte des données</vt:lpstr>
      <vt:lpstr>Processus.   2e étape : le traitement des données</vt:lpstr>
      <vt:lpstr>Processus.   3e étape : l’analyse des résultats</vt:lpstr>
      <vt:lpstr>Processus.   3e étape : l’analyse des résultats</vt:lpstr>
      <vt:lpstr>Diapositive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Maria Romo-Navarrete</dc:creator>
  <cp:lastModifiedBy>Maria Romo-Navarrete</cp:lastModifiedBy>
  <cp:revision>103</cp:revision>
  <cp:lastPrinted>2013-06-19T16:14:18Z</cp:lastPrinted>
  <dcterms:created xsi:type="dcterms:W3CDTF">2014-02-06T21:10:40Z</dcterms:created>
  <dcterms:modified xsi:type="dcterms:W3CDTF">2014-02-06T21:11:17Z</dcterms:modified>
</cp:coreProperties>
</file>