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9" r:id="rId15"/>
    <p:sldId id="268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44FE8-495D-8848-A9FC-E6754B480B5A}" type="datetimeFigureOut">
              <a:rPr lang="fr-FR" smtClean="0"/>
              <a:pPr/>
              <a:t>27/06/13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563DC-F3D1-5046-A987-7C51C50E215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63DC-F3D1-5046-A987-7C51C50E215C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627C-0C44-2746-AA25-D3728750FD1F}" type="datetimeFigureOut">
              <a:rPr lang="fr-FR" smtClean="0"/>
              <a:pPr/>
              <a:t>27/06/13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5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8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5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5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image" Target="../media/image11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5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5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" y="3438000"/>
            <a:ext cx="5040000" cy="342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rot="16200000">
            <a:off x="2660400" y="378307"/>
            <a:ext cx="6875981" cy="60834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1" name="Image 10" descr="LOGO_VIAREPORT_OFFICI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752600"/>
            <a:ext cx="3600000" cy="1474967"/>
          </a:xfrm>
          <a:prstGeom prst="rect">
            <a:avLst/>
          </a:prstGeom>
        </p:spPr>
      </p:pic>
      <p:pic>
        <p:nvPicPr>
          <p:cNvPr id="12" name="Image 11" descr="FIDANZA-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80259"/>
            <a:ext cx="3600000" cy="94374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060600" y="3438000"/>
            <a:ext cx="6083400" cy="3420000"/>
          </a:xfrm>
          <a:prstGeom prst="rect">
            <a:avLst/>
          </a:prstGeom>
          <a:solidFill>
            <a:srgbClr val="006699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8600" y="1367444"/>
            <a:ext cx="2527069" cy="689956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3352800" y="4038600"/>
            <a:ext cx="5402400" cy="251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La consolidation partagée </a:t>
            </a:r>
          </a:p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en mode Saas : </a:t>
            </a:r>
          </a:p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une révolution des enjeux </a:t>
            </a:r>
          </a:p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et des pratiques</a:t>
            </a:r>
          </a:p>
          <a:p>
            <a:pPr algn="ctr"/>
            <a:endParaRPr lang="fr-FR" sz="27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08200" y="4114800"/>
            <a:ext cx="2087400" cy="540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présentent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15000" y="4826714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Simplicité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9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Universalité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43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Assistance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87820" y="4829400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COLLECTE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15000" y="2874314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Complémentarité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29000" y="28743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Exhaustivité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43000" y="28743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Sécurité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01000" y="2877000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spc="14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TRAITEMENT</a:t>
            </a:r>
            <a:endParaRPr lang="fr-FR" b="1" spc="14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30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840226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2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le traitement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3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l’analyse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6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0" name="Grouper 19"/>
          <p:cNvGrpSpPr/>
          <p:nvPr/>
        </p:nvGrpSpPr>
        <p:grpSpPr>
          <a:xfrm>
            <a:off x="838200" y="1599438"/>
            <a:ext cx="1085088" cy="610362"/>
            <a:chOff x="1143000" y="3962400"/>
            <a:chExt cx="1085088" cy="610362"/>
          </a:xfrm>
        </p:grpSpPr>
        <p:grpSp>
          <p:nvGrpSpPr>
            <p:cNvPr id="2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2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31" name="Ellipse 3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2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27" name="Arrondir un rectangle avec un coin du même côté 2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" name="Arc plein 2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25" name="Ellipse 2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26" name="Connecteur droit 2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5" name="Grouper 34"/>
          <p:cNvGrpSpPr>
            <a:grpSpLocks noChangeAspect="1"/>
          </p:cNvGrpSpPr>
          <p:nvPr/>
        </p:nvGrpSpPr>
        <p:grpSpPr>
          <a:xfrm>
            <a:off x="1216746" y="2314030"/>
            <a:ext cx="367452" cy="773448"/>
            <a:chOff x="3810000" y="5483352"/>
            <a:chExt cx="435864" cy="917448"/>
          </a:xfrm>
        </p:grpSpPr>
        <p:pic>
          <p:nvPicPr>
            <p:cNvPr id="36" name="Image 35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0000" y="5483352"/>
              <a:ext cx="207264" cy="841248"/>
            </a:xfrm>
            <a:prstGeom prst="rect">
              <a:avLst/>
            </a:prstGeom>
          </p:spPr>
        </p:pic>
        <p:pic>
          <p:nvPicPr>
            <p:cNvPr id="37" name="Image 36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38600" y="5559552"/>
              <a:ext cx="207264" cy="841248"/>
            </a:xfrm>
            <a:prstGeom prst="rect">
              <a:avLst/>
            </a:prstGeom>
          </p:spPr>
        </p:pic>
      </p:grpSp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2819400" y="1524000"/>
            <a:ext cx="374399" cy="767351"/>
            <a:chOff x="1521303" y="5257800"/>
            <a:chExt cx="444657" cy="911352"/>
          </a:xfrm>
        </p:grpSpPr>
        <p:pic>
          <p:nvPicPr>
            <p:cNvPr id="39" name="Image 38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1303" y="5257800"/>
              <a:ext cx="213360" cy="835152"/>
            </a:xfrm>
            <a:prstGeom prst="rect">
              <a:avLst/>
            </a:prstGeom>
          </p:spPr>
        </p:pic>
        <p:pic>
          <p:nvPicPr>
            <p:cNvPr id="40" name="Image 39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41" name="Grouper 40"/>
          <p:cNvGrpSpPr>
            <a:grpSpLocks noChangeAspect="1"/>
          </p:cNvGrpSpPr>
          <p:nvPr/>
        </p:nvGrpSpPr>
        <p:grpSpPr>
          <a:xfrm>
            <a:off x="3505200" y="1524000"/>
            <a:ext cx="367224" cy="770400"/>
            <a:chOff x="6934200" y="4267200"/>
            <a:chExt cx="435864" cy="914400"/>
          </a:xfrm>
        </p:grpSpPr>
        <p:pic>
          <p:nvPicPr>
            <p:cNvPr id="42" name="Image 41" descr="1 bh bleu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43" name="Image 42" descr="1 bh bleu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44" name="ZoneTexte 43"/>
          <p:cNvSpPr txBox="1"/>
          <p:nvPr/>
        </p:nvSpPr>
        <p:spPr>
          <a:xfrm>
            <a:off x="838200" y="3124200"/>
            <a:ext cx="123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5A5A5A"/>
                </a:solidFill>
                <a:latin typeface="Tahoma"/>
                <a:cs typeface="Tahoma"/>
                <a:sym typeface="Wingdings"/>
              </a:rPr>
              <a:t>Viareport</a:t>
            </a:r>
            <a:endParaRPr lang="fr-FR" sz="1600" b="1" dirty="0" smtClean="0">
              <a:solidFill>
                <a:srgbClr val="5A5A5A"/>
              </a:solidFill>
              <a:latin typeface="Tahoma"/>
              <a:cs typeface="Tahoma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415801" y="2362200"/>
            <a:ext cx="107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  <a:sym typeface="Wingdings"/>
              </a:rPr>
              <a:t>le client</a:t>
            </a:r>
            <a:endParaRPr lang="fr-FR" sz="1600" b="1" dirty="0" smtClean="0">
              <a:solidFill>
                <a:srgbClr val="006699"/>
              </a:solidFill>
              <a:latin typeface="Tahoma"/>
              <a:cs typeface="Tahoma"/>
            </a:endParaRPr>
          </a:p>
        </p:txBody>
      </p:sp>
      <p:sp>
        <p:nvSpPr>
          <p:cNvPr id="46" name="Signalisation droite 45"/>
          <p:cNvSpPr/>
          <p:nvPr/>
        </p:nvSpPr>
        <p:spPr>
          <a:xfrm>
            <a:off x="5287804" y="834000"/>
            <a:ext cx="3779996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</a:rPr>
              <a:t>Établissement de l’annexe légale</a:t>
            </a:r>
          </a:p>
        </p:txBody>
      </p:sp>
      <p:sp>
        <p:nvSpPr>
          <p:cNvPr id="47" name="Signalisation droite 46"/>
          <p:cNvSpPr/>
          <p:nvPr/>
        </p:nvSpPr>
        <p:spPr>
          <a:xfrm>
            <a:off x="5287806" y="1525400"/>
            <a:ext cx="2879980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</a:rPr>
              <a:t>Échanges avec les CAC</a:t>
            </a:r>
          </a:p>
        </p:txBody>
      </p:sp>
      <p:sp>
        <p:nvSpPr>
          <p:cNvPr id="48" name="Signalisation droite 47"/>
          <p:cNvSpPr/>
          <p:nvPr/>
        </p:nvSpPr>
        <p:spPr>
          <a:xfrm>
            <a:off x="5287804" y="2216800"/>
            <a:ext cx="3239989" cy="677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r-FR" sz="1500" b="1" dirty="0" smtClean="0">
                <a:solidFill>
                  <a:srgbClr val="006699"/>
                </a:solidFill>
                <a:latin typeface="Tahoma"/>
                <a:cs typeface="Tahoma"/>
              </a:rPr>
              <a:t>Compréhension des agrégats consolidés</a:t>
            </a:r>
          </a:p>
        </p:txBody>
      </p:sp>
      <p:sp>
        <p:nvSpPr>
          <p:cNvPr id="49" name="Signalisation droite 48"/>
          <p:cNvSpPr/>
          <p:nvPr/>
        </p:nvSpPr>
        <p:spPr>
          <a:xfrm rot="5400000">
            <a:off x="6544506" y="1881914"/>
            <a:ext cx="935981" cy="3449384"/>
          </a:xfrm>
          <a:prstGeom prst="homePlate">
            <a:avLst>
              <a:gd name="adj" fmla="val 20756"/>
            </a:avLst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tIns="108000" bIns="108000" rtlCol="0" anchor="t"/>
          <a:lstStyle/>
          <a:p>
            <a:r>
              <a:rPr lang="fr-FR" sz="1500" b="1" dirty="0" smtClean="0">
                <a:solidFill>
                  <a:srgbClr val="006699"/>
                </a:solidFill>
                <a:latin typeface="Tahoma"/>
                <a:cs typeface="Tahoma"/>
              </a:rPr>
              <a:t>Production de la plaquette d’analyse des comptes consolidés</a:t>
            </a:r>
          </a:p>
        </p:txBody>
      </p:sp>
      <p:cxnSp>
        <p:nvCxnSpPr>
          <p:cNvPr id="50" name="Connecteur droit 49"/>
          <p:cNvCxnSpPr/>
          <p:nvPr/>
        </p:nvCxnSpPr>
        <p:spPr>
          <a:xfrm>
            <a:off x="2070601" y="1905000"/>
            <a:ext cx="575999" cy="1588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2209800" y="2362200"/>
            <a:ext cx="105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b="1" dirty="0" smtClean="0">
                <a:solidFill>
                  <a:srgbClr val="66CCCC"/>
                </a:solidFill>
                <a:latin typeface="Tahoma"/>
                <a:cs typeface="Tahoma"/>
                <a:sym typeface="Wingdings"/>
              </a:rPr>
              <a:t>Fidanza</a:t>
            </a:r>
            <a:endParaRPr lang="fr-FR" sz="1600" b="1" dirty="0" smtClean="0">
              <a:solidFill>
                <a:srgbClr val="66CCCC"/>
              </a:solidFill>
              <a:latin typeface="Tahoma"/>
              <a:cs typeface="Tahoma"/>
            </a:endParaRPr>
          </a:p>
        </p:txBody>
      </p:sp>
      <p:cxnSp>
        <p:nvCxnSpPr>
          <p:cNvPr id="52" name="Connecteur droit 51"/>
          <p:cNvCxnSpPr/>
          <p:nvPr/>
        </p:nvCxnSpPr>
        <p:spPr>
          <a:xfrm flipV="1">
            <a:off x="4191000" y="1033046"/>
            <a:ext cx="1060804" cy="873542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V="1">
            <a:off x="4191000" y="1750477"/>
            <a:ext cx="1060804" cy="147057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4191000" y="1906588"/>
            <a:ext cx="1060804" cy="684212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rot="16200000" flipH="1">
            <a:off x="3917569" y="2170965"/>
            <a:ext cx="1607666" cy="1060804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4419600" y="4241846"/>
            <a:ext cx="4320000" cy="482554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 contributifs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4419600" y="4800000"/>
            <a:ext cx="4320000" cy="662400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Évolution de l’EBITDA et autres résultats intermédiaires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419600" y="6096000"/>
            <a:ext cx="4320000" cy="482554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Ratios de rentabilité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4419600" y="5538000"/>
            <a:ext cx="4320000" cy="482400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Ratios de structure financière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0"/>
                            </p:stCondLst>
                            <p:childTnLst>
                              <p:par>
                                <p:cTn id="15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3500"/>
                            </p:stCondLst>
                            <p:childTnLst>
                              <p:par>
                                <p:cTn id="15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500"/>
                            </p:stCondLst>
                            <p:childTnLst>
                              <p:par>
                                <p:cTn id="162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500"/>
                            </p:stCondLst>
                            <p:childTnLst>
                              <p:par>
                                <p:cTn id="16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58752" y="1246286"/>
            <a:ext cx="7632848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 nombreux états disponibles dans l’application :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Etats publiables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Etats d’analyse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Consultations comptables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Contrôle et analyse des données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Les liens dynamiques Excel permettant d’interroger la base de consolidation sous interface Excel :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Interface intuitif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Interrogation dynamique des données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Personnalisation des formats sous Excel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Possibilités d’analyse Excel (graphiques, tableaux croisés dynamiques…)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Automatisation de la plaquette (word)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22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3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l’analyse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6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15000" y="4826714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Simplicité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9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Universalité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43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Assistance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87820" y="4829400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COLLECTE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15000" y="2874314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Complémentarité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29000" y="28743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Exhaustivité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43000" y="28743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Sécurité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001000" y="2877000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spc="14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TRAITEMENT</a:t>
            </a:r>
            <a:endParaRPr lang="fr-FR" b="1" spc="14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15000" y="943200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Mobilité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29000" y="943200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Dynamisme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43000" y="943200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150" dirty="0" smtClean="0">
                <a:solidFill>
                  <a:schemeClr val="bg1"/>
                </a:solidFill>
                <a:latin typeface="Tahoma"/>
                <a:cs typeface="Tahoma"/>
              </a:rPr>
              <a:t>Pilotage</a:t>
            </a:r>
            <a:endParaRPr lang="fr-FR" spc="15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01000" y="945886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spc="14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ANALYSE</a:t>
            </a:r>
            <a:endParaRPr lang="fr-FR" b="1" spc="14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9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3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l’analyse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kern="0" spc="300" dirty="0" smtClean="0">
                <a:solidFill>
                  <a:srgbClr val="FFFFFF"/>
                </a:solidFill>
                <a:latin typeface="Tahoma"/>
                <a:ea typeface="+mj-ea"/>
                <a:cs typeface="Tahoma"/>
              </a:rPr>
              <a:t>Perspectives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9540" y="2788920"/>
            <a:ext cx="7363460" cy="3764280"/>
          </a:xfrm>
          <a:prstGeom prst="rect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2" name="Rectangle 11"/>
          <p:cNvSpPr/>
          <p:nvPr/>
        </p:nvSpPr>
        <p:spPr>
          <a:xfrm>
            <a:off x="1423543" y="825624"/>
            <a:ext cx="4838056" cy="1713659"/>
          </a:xfrm>
          <a:prstGeom prst="rect">
            <a:avLst/>
          </a:prstGeom>
          <a:solidFill>
            <a:srgbClr val="006699">
              <a:alpha val="80000"/>
            </a:srgb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fr-FR" sz="16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UNIFICATION CONSOLIDATION / REPORTING</a:t>
            </a:r>
          </a:p>
          <a:p>
            <a:endParaRPr lang="fr-FR" sz="1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Reporting mensuel de gestion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Budget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Reprévisions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9280" y="3053080"/>
            <a:ext cx="6979920" cy="3576320"/>
          </a:xfrm>
          <a:prstGeom prst="rect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859283" y="755720"/>
            <a:ext cx="3888466" cy="1815882"/>
          </a:xfrm>
          <a:prstGeom prst="rect">
            <a:avLst/>
          </a:prstGeom>
          <a:solidFill>
            <a:srgbClr val="006699">
              <a:alpha val="80000"/>
            </a:srgb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fr-FR" sz="16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SUIVI DES INDICATEURS CLÉS</a:t>
            </a:r>
          </a:p>
          <a:p>
            <a:endParaRPr lang="fr-FR" sz="1600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KPI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Données non financières </a:t>
            </a:r>
          </a:p>
          <a:p>
            <a:pPr marL="285750" indent="-285750"/>
            <a:r>
              <a:rPr lang="fr-FR" sz="16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(Volumes, effectifs, indicateurs de développement durable)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Commentaires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kern="0" spc="300" dirty="0" smtClean="0">
                <a:solidFill>
                  <a:srgbClr val="FFFFFF"/>
                </a:solidFill>
                <a:latin typeface="Tahoma"/>
                <a:ea typeface="+mj-ea"/>
                <a:cs typeface="Tahoma"/>
              </a:rPr>
              <a:t>Perspectives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" y="3438000"/>
            <a:ext cx="5040000" cy="342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rot="16200000">
            <a:off x="2660400" y="378307"/>
            <a:ext cx="6875981" cy="60834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3060601" y="3438000"/>
            <a:ext cx="6083399" cy="3420000"/>
          </a:xfrm>
          <a:prstGeom prst="rect">
            <a:avLst/>
          </a:prstGeom>
          <a:solidFill>
            <a:srgbClr val="006699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ZoneTexte 14"/>
          <p:cNvSpPr txBox="1"/>
          <p:nvPr/>
        </p:nvSpPr>
        <p:spPr>
          <a:xfrm>
            <a:off x="3983400" y="3886200"/>
            <a:ext cx="4320000" cy="251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i="1" dirty="0">
                <a:solidFill>
                  <a:schemeClr val="bg1"/>
                </a:solidFill>
                <a:latin typeface="Tahoma"/>
                <a:cs typeface="Tahoma"/>
              </a:rPr>
              <a:t>v</a:t>
            </a:r>
            <a:r>
              <a:rPr lang="fr-FR" sz="2400" i="1" smtClean="0">
                <a:solidFill>
                  <a:schemeClr val="bg1"/>
                </a:solidFill>
                <a:latin typeface="Tahoma"/>
                <a:cs typeface="Tahoma"/>
              </a:rPr>
              <a:t>ous </a:t>
            </a:r>
            <a:r>
              <a:rPr lang="fr-FR" sz="2400" i="1" dirty="0" smtClean="0">
                <a:solidFill>
                  <a:schemeClr val="bg1"/>
                </a:solidFill>
                <a:latin typeface="Tahoma"/>
                <a:cs typeface="Tahoma"/>
              </a:rPr>
              <a:t>invitent à</a:t>
            </a:r>
          </a:p>
          <a:p>
            <a:pPr algn="ctr">
              <a:spcAft>
                <a:spcPts val="1200"/>
              </a:spcAft>
            </a:pPr>
            <a:r>
              <a:rPr lang="fr-FR" sz="2400" i="1" dirty="0" smtClean="0">
                <a:solidFill>
                  <a:schemeClr val="bg1"/>
                </a:solidFill>
                <a:latin typeface="Tahoma"/>
                <a:cs typeface="Tahoma"/>
              </a:rPr>
              <a:t>poursuivre nos échanges </a:t>
            </a:r>
          </a:p>
          <a:p>
            <a:pPr algn="ctr">
              <a:spcAft>
                <a:spcPts val="1200"/>
              </a:spcAft>
            </a:pPr>
            <a:r>
              <a:rPr lang="fr-FR" sz="2400" i="1" dirty="0" smtClean="0">
                <a:solidFill>
                  <a:schemeClr val="bg1"/>
                </a:solidFill>
                <a:latin typeface="Tahoma"/>
                <a:cs typeface="Tahoma"/>
              </a:rPr>
              <a:t>dans le salon d’affaires </a:t>
            </a:r>
          </a:p>
          <a:p>
            <a:pPr algn="ctr">
              <a:spcAft>
                <a:spcPts val="1200"/>
              </a:spcAft>
            </a:pPr>
            <a:r>
              <a:rPr lang="fr-FR" sz="2400" i="1" dirty="0" smtClean="0">
                <a:solidFill>
                  <a:schemeClr val="bg1"/>
                </a:solidFill>
                <a:latin typeface="Tahoma"/>
                <a:cs typeface="Tahoma"/>
              </a:rPr>
              <a:t>Viareport (119) </a:t>
            </a:r>
          </a:p>
          <a:p>
            <a:pPr algn="ctr"/>
            <a:endParaRPr lang="fr-FR" sz="2400" i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pic>
        <p:nvPicPr>
          <p:cNvPr id="18" name="Image 17" descr="FIDANZA-ava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69706"/>
            <a:ext cx="1980000" cy="2125894"/>
          </a:xfrm>
          <a:prstGeom prst="rect">
            <a:avLst/>
          </a:prstGeom>
        </p:spPr>
      </p:pic>
      <p:pic>
        <p:nvPicPr>
          <p:cNvPr id="19" name="Image 18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962400"/>
            <a:ext cx="1980000" cy="2479213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20" name="ZoneTexte 19"/>
          <p:cNvSpPr txBox="1"/>
          <p:nvPr/>
        </p:nvSpPr>
        <p:spPr>
          <a:xfrm>
            <a:off x="3983400" y="1558200"/>
            <a:ext cx="4322400" cy="17946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</a:pPr>
            <a:r>
              <a:rPr lang="fr-FR" sz="2400" i="1" dirty="0">
                <a:solidFill>
                  <a:srgbClr val="000000"/>
                </a:solidFill>
                <a:latin typeface="Tahoma"/>
                <a:cs typeface="Tahoma"/>
              </a:rPr>
              <a:t>v</a:t>
            </a:r>
            <a:r>
              <a:rPr lang="fr-FR" sz="2400" i="1" dirty="0" smtClean="0">
                <a:solidFill>
                  <a:srgbClr val="000000"/>
                </a:solidFill>
                <a:latin typeface="Tahoma"/>
                <a:cs typeface="Tahoma"/>
              </a:rPr>
              <a:t>ous remercient </a:t>
            </a:r>
          </a:p>
          <a:p>
            <a:pPr algn="ctr">
              <a:spcAft>
                <a:spcPts val="1200"/>
              </a:spcAft>
            </a:pPr>
            <a:r>
              <a:rPr lang="fr-FR" sz="2400" i="1" dirty="0" smtClean="0">
                <a:solidFill>
                  <a:srgbClr val="000000"/>
                </a:solidFill>
                <a:latin typeface="Tahoma"/>
                <a:cs typeface="Tahoma"/>
              </a:rPr>
              <a:t>de votre attention 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b="0" spc="300" dirty="0" smtClean="0">
                <a:solidFill>
                  <a:srgbClr val="FFFFFF"/>
                </a:solidFill>
                <a:latin typeface="Tahoma"/>
                <a:cs typeface="Tahoma"/>
              </a:rPr>
              <a:t>Nouvel enjeu et nouvel outil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9200" y="1615200"/>
            <a:ext cx="2133600" cy="1708160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Avant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obligation légale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entièrement externalisée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endParaRPr lang="fr-FR" sz="1500" dirty="0" smtClean="0">
              <a:solidFill>
                <a:srgbClr val="262626"/>
              </a:solidFill>
              <a:latin typeface="Tahoma"/>
              <a:cs typeface="Tahoma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3801602" y="1615200"/>
            <a:ext cx="2129399" cy="2463600"/>
            <a:chOff x="3657600" y="1651200"/>
            <a:chExt cx="2129399" cy="2463600"/>
          </a:xfrm>
        </p:grpSpPr>
        <p:sp>
          <p:nvSpPr>
            <p:cNvPr id="12" name="ZoneTexte 11"/>
            <p:cNvSpPr txBox="1"/>
            <p:nvPr/>
          </p:nvSpPr>
          <p:spPr>
            <a:xfrm>
              <a:off x="3657600" y="1676400"/>
              <a:ext cx="2129399" cy="2400657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Contexte exigeant</a:t>
              </a:r>
            </a:p>
            <a:p>
              <a:pPr algn="ctr"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=</a:t>
              </a:r>
            </a:p>
            <a:p>
              <a:pPr algn="ctr">
                <a:spcAft>
                  <a:spcPts val="600"/>
                </a:spcAft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Besoins accrus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vision économique  des groupes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analyse des performances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suivi des covenants...</a:t>
              </a:r>
            </a:p>
          </p:txBody>
        </p:sp>
        <p:sp>
          <p:nvSpPr>
            <p:cNvPr id="13" name="Arrondir un rectangle avec un coin du même côté 12"/>
            <p:cNvSpPr/>
            <p:nvPr/>
          </p:nvSpPr>
          <p:spPr>
            <a:xfrm flipV="1">
              <a:off x="3657600" y="1651200"/>
              <a:ext cx="2044798" cy="2463600"/>
            </a:xfrm>
            <a:prstGeom prst="round2SameRect">
              <a:avLst/>
            </a:prstGeom>
            <a:noFill/>
            <a:ln w="6350" cap="flat" cmpd="sng" algn="ctr">
              <a:solidFill>
                <a:srgbClr val="AF2F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6629400" y="1615200"/>
            <a:ext cx="2133600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b="1" cap="small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Aujourd’hui</a:t>
            </a:r>
          </a:p>
        </p:txBody>
      </p:sp>
      <p:sp>
        <p:nvSpPr>
          <p:cNvPr id="15" name="Signalisation droite 14"/>
          <p:cNvSpPr/>
          <p:nvPr/>
        </p:nvSpPr>
        <p:spPr>
          <a:xfrm>
            <a:off x="5935202" y="1615200"/>
            <a:ext cx="313198" cy="1206596"/>
          </a:xfrm>
          <a:prstGeom prst="homePlate">
            <a:avLst/>
          </a:prstGeom>
          <a:solidFill>
            <a:srgbClr val="AF2F43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629400" y="2934000"/>
            <a:ext cx="2133600" cy="1056884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Implication dans </a:t>
            </a:r>
          </a:p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le processus</a:t>
            </a:r>
          </a:p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 de consolidation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29400" y="2133600"/>
            <a:ext cx="2133600" cy="656776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rgbClr val="FFFFFF"/>
                </a:solidFill>
                <a:latin typeface="Tahoma"/>
                <a:cs typeface="Tahoma"/>
              </a:rPr>
              <a:t>Outil de pilotage financier</a:t>
            </a:r>
          </a:p>
        </p:txBody>
      </p:sp>
      <p:sp>
        <p:nvSpPr>
          <p:cNvPr id="18" name="Signalisation droite 17"/>
          <p:cNvSpPr/>
          <p:nvPr/>
        </p:nvSpPr>
        <p:spPr>
          <a:xfrm>
            <a:off x="1219202" y="834000"/>
            <a:ext cx="3239996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La consolidation de votre groupe :</a:t>
            </a:r>
          </a:p>
        </p:txBody>
      </p:sp>
      <p:sp>
        <p:nvSpPr>
          <p:cNvPr id="19" name="Chevron 18"/>
          <p:cNvSpPr/>
          <p:nvPr/>
        </p:nvSpPr>
        <p:spPr>
          <a:xfrm>
            <a:off x="4302611" y="834000"/>
            <a:ext cx="3886788" cy="461400"/>
          </a:xfrm>
          <a:prstGeom prst="chevron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nouvel enjeu de la direction financière  </a:t>
            </a:r>
          </a:p>
        </p:txBody>
      </p:sp>
      <p:grpSp>
        <p:nvGrpSpPr>
          <p:cNvPr id="20" name="Grouper 19"/>
          <p:cNvGrpSpPr>
            <a:grpSpLocks noChangeAspect="1"/>
          </p:cNvGrpSpPr>
          <p:nvPr/>
        </p:nvGrpSpPr>
        <p:grpSpPr>
          <a:xfrm>
            <a:off x="6858000" y="5715000"/>
            <a:ext cx="367224" cy="770400"/>
            <a:chOff x="6934200" y="4267200"/>
            <a:chExt cx="435864" cy="914400"/>
          </a:xfrm>
        </p:grpSpPr>
        <p:pic>
          <p:nvPicPr>
            <p:cNvPr id="21" name="Image 20" descr="1 bh bleu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22" name="Image 21" descr="1 bh bleu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23" name="Signalisation droite 22"/>
          <p:cNvSpPr/>
          <p:nvPr/>
        </p:nvSpPr>
        <p:spPr>
          <a:xfrm>
            <a:off x="1219200" y="4572000"/>
            <a:ext cx="1367989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Le Cloud :</a:t>
            </a:r>
          </a:p>
        </p:txBody>
      </p:sp>
      <p:sp>
        <p:nvSpPr>
          <p:cNvPr id="24" name="Chevron 23"/>
          <p:cNvSpPr/>
          <p:nvPr/>
        </p:nvSpPr>
        <p:spPr>
          <a:xfrm>
            <a:off x="2438400" y="4576200"/>
            <a:ext cx="2734777" cy="461400"/>
          </a:xfrm>
          <a:prstGeom prst="chevron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outil du travail partagé</a:t>
            </a:r>
          </a:p>
        </p:txBody>
      </p:sp>
      <p:grpSp>
        <p:nvGrpSpPr>
          <p:cNvPr id="25" name="Grouper 24"/>
          <p:cNvGrpSpPr>
            <a:grpSpLocks noChangeAspect="1"/>
          </p:cNvGrpSpPr>
          <p:nvPr/>
        </p:nvGrpSpPr>
        <p:grpSpPr>
          <a:xfrm>
            <a:off x="5410200" y="4876800"/>
            <a:ext cx="372128" cy="767351"/>
            <a:chOff x="1524000" y="5257800"/>
            <a:chExt cx="441960" cy="911352"/>
          </a:xfrm>
        </p:grpSpPr>
        <p:pic>
          <p:nvPicPr>
            <p:cNvPr id="26" name="Image 25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27" name="Image 26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28" name="Grouper 27"/>
          <p:cNvGrpSpPr>
            <a:grpSpLocks noChangeAspect="1"/>
          </p:cNvGrpSpPr>
          <p:nvPr/>
        </p:nvGrpSpPr>
        <p:grpSpPr>
          <a:xfrm>
            <a:off x="2895600" y="5715000"/>
            <a:ext cx="367452" cy="773448"/>
            <a:chOff x="3810000" y="5483352"/>
            <a:chExt cx="435864" cy="917448"/>
          </a:xfrm>
        </p:grpSpPr>
        <p:pic>
          <p:nvPicPr>
            <p:cNvPr id="29" name="Image 28" descr="1bh gri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810000" y="5483352"/>
              <a:ext cx="207264" cy="841248"/>
            </a:xfrm>
            <a:prstGeom prst="rect">
              <a:avLst/>
            </a:prstGeom>
          </p:spPr>
        </p:pic>
        <p:pic>
          <p:nvPicPr>
            <p:cNvPr id="30" name="Image 29" descr="1bh gris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38600" y="5559552"/>
              <a:ext cx="207264" cy="841248"/>
            </a:xfrm>
            <a:prstGeom prst="rect">
              <a:avLst/>
            </a:prstGeom>
          </p:spPr>
        </p:pic>
      </p:grpSp>
      <p:sp>
        <p:nvSpPr>
          <p:cNvPr id="31" name="ZoneTexte 30"/>
          <p:cNvSpPr txBox="1"/>
          <p:nvPr/>
        </p:nvSpPr>
        <p:spPr>
          <a:xfrm>
            <a:off x="7371600" y="5663624"/>
            <a:ext cx="161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interne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873999" y="48006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externe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897603" y="5638800"/>
            <a:ext cx="1845597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de support</a:t>
            </a:r>
          </a:p>
          <a:p>
            <a:pPr algn="r">
              <a:buClr>
                <a:srgbClr val="006699"/>
              </a:buClr>
            </a:pPr>
            <a:endParaRPr lang="fr-FR" sz="1600" dirty="0" smtClean="0">
              <a:solidFill>
                <a:schemeClr val="accent1">
                  <a:lumMod val="2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34" name="Triangle isocèle 33"/>
          <p:cNvSpPr/>
          <p:nvPr/>
        </p:nvSpPr>
        <p:spPr>
          <a:xfrm>
            <a:off x="4443000" y="5715000"/>
            <a:ext cx="2338800" cy="685800"/>
          </a:xfrm>
          <a:prstGeom prst="triangle">
            <a:avLst>
              <a:gd name="adj" fmla="val 50000"/>
            </a:avLst>
          </a:prstGeom>
          <a:noFill/>
          <a:ln w="12700" cap="flat" cmpd="sng" algn="ctr">
            <a:solidFill>
              <a:srgbClr val="5A5A5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5" name="Grouper 34"/>
          <p:cNvGrpSpPr/>
          <p:nvPr/>
        </p:nvGrpSpPr>
        <p:grpSpPr>
          <a:xfrm>
            <a:off x="3352800" y="5791200"/>
            <a:ext cx="1085088" cy="610363"/>
            <a:chOff x="1143000" y="3962400"/>
            <a:chExt cx="1085088" cy="610363"/>
          </a:xfrm>
        </p:grpSpPr>
        <p:grpSp>
          <p:nvGrpSpPr>
            <p:cNvPr id="36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3"/>
              <a:chOff x="2438400" y="3428999"/>
              <a:chExt cx="1219200" cy="685801"/>
            </a:xfrm>
            <a:solidFill>
              <a:srgbClr val="333399"/>
            </a:solidFill>
          </p:grpSpPr>
          <p:grpSp>
            <p:nvGrpSpPr>
              <p:cNvPr id="44" name="Grouper 41"/>
              <p:cNvGrpSpPr/>
              <p:nvPr/>
            </p:nvGrpSpPr>
            <p:grpSpPr>
              <a:xfrm>
                <a:off x="2438400" y="3428999"/>
                <a:ext cx="1219200" cy="685801"/>
                <a:chOff x="2438400" y="3428999"/>
                <a:chExt cx="1219200" cy="685801"/>
              </a:xfrm>
              <a:grpFill/>
            </p:grpSpPr>
            <p:sp>
              <p:nvSpPr>
                <p:cNvPr id="46" name="Ellipse 45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7" name="Ellipse 46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" name="Ellipse 47"/>
                <p:cNvSpPr/>
                <p:nvPr/>
              </p:nvSpPr>
              <p:spPr>
                <a:xfrm>
                  <a:off x="2895600" y="3428999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9" name="Ellipse 48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45" name="Rectangle 44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37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38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42" name="Arrondir un rectangle avec un coin du même côté 41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" name="Arc plein 42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9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40" name="Ellipse 39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41" name="Connecteur droit 40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0" name="ZoneTexte 49"/>
          <p:cNvSpPr txBox="1"/>
          <p:nvPr/>
        </p:nvSpPr>
        <p:spPr>
          <a:xfrm>
            <a:off x="7371601" y="5943600"/>
            <a:ext cx="161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  <a:sym typeface="Wingdings"/>
              </a:rPr>
              <a:t> le client</a:t>
            </a:r>
            <a:endParaRPr lang="fr-FR" sz="1600" b="1" dirty="0" smtClean="0">
              <a:solidFill>
                <a:srgbClr val="006699"/>
              </a:solidFill>
              <a:latin typeface="Tahoma"/>
              <a:cs typeface="Tahoma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867400" y="51054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99CC"/>
                </a:solidFill>
                <a:latin typeface="Tahoma"/>
                <a:cs typeface="Tahoma"/>
                <a:sym typeface="Wingdings"/>
              </a:rPr>
              <a:t> Fidanza</a:t>
            </a:r>
            <a:endParaRPr lang="fr-FR" sz="1600" b="1" dirty="0" smtClean="0">
              <a:solidFill>
                <a:srgbClr val="0099CC"/>
              </a:solidFill>
              <a:latin typeface="Tahoma"/>
              <a:cs typeface="Tahoma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1149601" y="59436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b="1" dirty="0" smtClean="0">
                <a:solidFill>
                  <a:srgbClr val="5A5A5A"/>
                </a:solidFill>
                <a:latin typeface="Tahoma"/>
                <a:cs typeface="Tahoma"/>
                <a:sym typeface="Wingdings"/>
              </a:rPr>
              <a:t> Viareport</a:t>
            </a:r>
            <a:endParaRPr lang="fr-FR" sz="1600" b="1" dirty="0" smtClean="0">
              <a:solidFill>
                <a:srgbClr val="5A5A5A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" presetClass="entr" presetSubtype="1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0"/>
                            </p:stCondLst>
                            <p:childTnLst>
                              <p:par>
                                <p:cTn id="1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10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1" animBg="1"/>
      <p:bldP spid="19" grpId="0" animBg="1"/>
      <p:bldP spid="23" grpId="1" animBg="1"/>
      <p:bldP spid="24" grpId="0" animBg="1"/>
      <p:bldP spid="31" grpId="0" animBg="1"/>
      <p:bldP spid="32" grpId="0" animBg="1"/>
      <p:bldP spid="33" grpId="0" animBg="1"/>
      <p:bldP spid="34" grpId="0" animBg="1"/>
      <p:bldP spid="50" grpId="0" animBg="1"/>
      <p:bldP spid="51" grpId="0" animBg="1"/>
      <p:bldP spid="51" grpId="1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b="0" spc="300" dirty="0" smtClean="0">
                <a:solidFill>
                  <a:srgbClr val="FFFFFF"/>
                </a:solidFill>
                <a:latin typeface="Tahoma"/>
                <a:cs typeface="Tahoma"/>
              </a:rPr>
              <a:t>Objectifs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95400" y="986400"/>
            <a:ext cx="3581400" cy="2671200"/>
          </a:xfrm>
          <a:prstGeom prst="rect">
            <a:avLst/>
          </a:prstGeom>
          <a:solidFill>
            <a:srgbClr val="1E4649">
              <a:alpha val="7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Optimiser le système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de reporting financier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pour disposer de données fiables et 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d’informations de qualité.  </a:t>
            </a:r>
            <a:endParaRPr lang="fr-FR" sz="16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986400"/>
            <a:ext cx="3581400" cy="2671200"/>
          </a:xfrm>
          <a:prstGeom prst="rect">
            <a:avLst/>
          </a:prstGeom>
          <a:solidFill>
            <a:srgbClr val="66CCCC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Appliquer un référentiel évolutif.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(99.02 ou IFRS)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95400" y="3810000"/>
            <a:ext cx="3581400" cy="2671200"/>
          </a:xfrm>
          <a:prstGeom prst="rect">
            <a:avLst/>
          </a:prstGeom>
          <a:solidFill>
            <a:srgbClr val="006699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Comprendre et analyser les agrégats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pour un pilotage éclairé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des performances.</a:t>
            </a:r>
            <a:endParaRPr lang="fr-FR" sz="1600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3810000"/>
            <a:ext cx="3581400" cy="2671200"/>
          </a:xfrm>
          <a:prstGeom prst="rect">
            <a:avLst/>
          </a:prstGeom>
          <a:solidFill>
            <a:srgbClr val="5A5A5A">
              <a:alpha val="8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latin typeface="Tahoma"/>
                <a:cs typeface="Tahoma"/>
              </a:rPr>
              <a:t>Réduire les délais et les coûts 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latin typeface="Tahoma"/>
                <a:cs typeface="Tahoma"/>
              </a:rPr>
              <a:t>du processus de consolidation.</a:t>
            </a:r>
            <a:endParaRPr lang="fr-FR" sz="160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Signalisation droite 19"/>
          <p:cNvSpPr/>
          <p:nvPr/>
        </p:nvSpPr>
        <p:spPr>
          <a:xfrm rot="16200000">
            <a:off x="3027901" y="1010699"/>
            <a:ext cx="357598" cy="622199"/>
          </a:xfrm>
          <a:prstGeom prst="homePlate">
            <a:avLst/>
          </a:prstGeom>
          <a:solidFill>
            <a:srgbClr val="006699">
              <a:alpha val="7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Signalisation droite 20"/>
          <p:cNvSpPr/>
          <p:nvPr/>
        </p:nvSpPr>
        <p:spPr>
          <a:xfrm rot="16200000">
            <a:off x="1099499" y="1070103"/>
            <a:ext cx="573598" cy="334196"/>
          </a:xfrm>
          <a:prstGeom prst="homePlate">
            <a:avLst/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Forme en L 21"/>
          <p:cNvSpPr/>
          <p:nvPr/>
        </p:nvSpPr>
        <p:spPr>
          <a:xfrm>
            <a:off x="2057400" y="1018200"/>
            <a:ext cx="457200" cy="505800"/>
          </a:xfrm>
          <a:prstGeom prst="corner">
            <a:avLst>
              <a:gd name="adj1" fmla="val 58334"/>
              <a:gd name="adj2" fmla="val 50000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3" name="Grouper 22"/>
          <p:cNvGrpSpPr>
            <a:grpSpLocks noChangeAspect="1"/>
          </p:cNvGrpSpPr>
          <p:nvPr/>
        </p:nvGrpSpPr>
        <p:grpSpPr>
          <a:xfrm>
            <a:off x="1219200" y="2667000"/>
            <a:ext cx="372128" cy="767351"/>
            <a:chOff x="1524000" y="5257800"/>
            <a:chExt cx="441960" cy="911352"/>
          </a:xfrm>
        </p:grpSpPr>
        <p:pic>
          <p:nvPicPr>
            <p:cNvPr id="24" name="Image 23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25" name="Image 24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26" name="Flèche vers le bas 25"/>
          <p:cNvSpPr/>
          <p:nvPr/>
        </p:nvSpPr>
        <p:spPr>
          <a:xfrm>
            <a:off x="13314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572000" y="838200"/>
            <a:ext cx="4294800" cy="1071002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Freins classiques à la collecte :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groupes hétérogènes, procédures différentes,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comptes sociaux dissemblables, etc.</a:t>
            </a:r>
          </a:p>
        </p:txBody>
      </p:sp>
      <p:sp>
        <p:nvSpPr>
          <p:cNvPr id="28" name="Flèche vers le bas 27"/>
          <p:cNvSpPr/>
          <p:nvPr/>
        </p:nvSpPr>
        <p:spPr>
          <a:xfrm>
            <a:off x="22098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Flèche vers le bas 28"/>
          <p:cNvSpPr/>
          <p:nvPr/>
        </p:nvSpPr>
        <p:spPr>
          <a:xfrm>
            <a:off x="31242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0" name="Grouper 29"/>
          <p:cNvGrpSpPr>
            <a:grpSpLocks noChangeAspect="1"/>
          </p:cNvGrpSpPr>
          <p:nvPr/>
        </p:nvGrpSpPr>
        <p:grpSpPr>
          <a:xfrm>
            <a:off x="3056872" y="2667000"/>
            <a:ext cx="372128" cy="767351"/>
            <a:chOff x="1524000" y="5257800"/>
            <a:chExt cx="441960" cy="911352"/>
          </a:xfrm>
        </p:grpSpPr>
        <p:pic>
          <p:nvPicPr>
            <p:cNvPr id="31" name="Image 30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32" name="Image 31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33" name="Grouper 32"/>
          <p:cNvGrpSpPr>
            <a:grpSpLocks noChangeAspect="1"/>
          </p:cNvGrpSpPr>
          <p:nvPr/>
        </p:nvGrpSpPr>
        <p:grpSpPr>
          <a:xfrm>
            <a:off x="2133600" y="2667000"/>
            <a:ext cx="372128" cy="767351"/>
            <a:chOff x="1524000" y="5257800"/>
            <a:chExt cx="441960" cy="911352"/>
          </a:xfrm>
        </p:grpSpPr>
        <p:pic>
          <p:nvPicPr>
            <p:cNvPr id="34" name="Image 33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35" name="Image 34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36" name="ZoneTexte 35"/>
          <p:cNvSpPr txBox="1"/>
          <p:nvPr/>
        </p:nvSpPr>
        <p:spPr>
          <a:xfrm>
            <a:off x="4572001" y="2239200"/>
            <a:ext cx="4322398" cy="2200881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Collecte externalisée en mode classique :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interne n’est pas impliquée.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externe collecte les données mais ne connaît pas toujours les comptes sociaux.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Les sociétés sont traitées séparément.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La collecte est une opération unidirectionnelle.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20" grpId="0" animBg="1"/>
      <p:bldP spid="21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Signalisation droite 19"/>
          <p:cNvSpPr/>
          <p:nvPr/>
        </p:nvSpPr>
        <p:spPr>
          <a:xfrm rot="16200000">
            <a:off x="3027901" y="1010699"/>
            <a:ext cx="357598" cy="622199"/>
          </a:xfrm>
          <a:prstGeom prst="homePlate">
            <a:avLst/>
          </a:prstGeom>
          <a:solidFill>
            <a:srgbClr val="006699">
              <a:alpha val="7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Signalisation droite 20"/>
          <p:cNvSpPr/>
          <p:nvPr/>
        </p:nvSpPr>
        <p:spPr>
          <a:xfrm rot="16200000">
            <a:off x="1099499" y="1070103"/>
            <a:ext cx="573598" cy="334196"/>
          </a:xfrm>
          <a:prstGeom prst="homePlate">
            <a:avLst/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Forme en L 21"/>
          <p:cNvSpPr/>
          <p:nvPr/>
        </p:nvSpPr>
        <p:spPr>
          <a:xfrm>
            <a:off x="2057400" y="1018200"/>
            <a:ext cx="457200" cy="505800"/>
          </a:xfrm>
          <a:prstGeom prst="corner">
            <a:avLst>
              <a:gd name="adj1" fmla="val 58334"/>
              <a:gd name="adj2" fmla="val 50000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572000" y="838200"/>
            <a:ext cx="4294800" cy="1071002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Freins classiques à la collecte :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groupes hétérogènes, procédures différentes,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comptes sociaux dissemblables, etc.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572001" y="2237465"/>
            <a:ext cx="4322398" cy="2200881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Collecte externalisée en mode classique :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interne n’est pas impliquée.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externe collecte les données mais ne connaît pas toujours les comptes sociaux.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Les sociétés sont traitées séparément.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La collecte est une opération unidirectionnelle.</a:t>
            </a:r>
          </a:p>
        </p:txBody>
      </p:sp>
      <p:sp>
        <p:nvSpPr>
          <p:cNvPr id="30" name="Flèche vers le bas 29"/>
          <p:cNvSpPr/>
          <p:nvPr/>
        </p:nvSpPr>
        <p:spPr>
          <a:xfrm rot="20640000">
            <a:off x="1649759" y="1750672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Flèche vers le bas 32"/>
          <p:cNvSpPr/>
          <p:nvPr/>
        </p:nvSpPr>
        <p:spPr>
          <a:xfrm rot="960000" flipH="1">
            <a:off x="2796241" y="1750672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Flèche vers le bas 36"/>
          <p:cNvSpPr/>
          <p:nvPr/>
        </p:nvSpPr>
        <p:spPr>
          <a:xfrm>
            <a:off x="2223000" y="1746000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3153002" y="4766608"/>
            <a:ext cx="5762398" cy="1938992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chemeClr val="bg1"/>
                </a:solidFill>
                <a:latin typeface="Tahoma"/>
                <a:cs typeface="Tahoma"/>
              </a:rPr>
              <a:t>Collecte partagée sur le Cloud en mode Saas :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Le Cloud permet un suivi des opérations, une vue transversale du groupe et le partage de supports, d’outils, d’analyses.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L’équipe interne s’implique et se forme au processus.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L’équipe externe accompagne le processus en amont en indiquant de bonnes pratiques pour améliorer la consolidation.</a:t>
            </a:r>
          </a:p>
        </p:txBody>
      </p:sp>
      <p:grpSp>
        <p:nvGrpSpPr>
          <p:cNvPr id="39" name="Grouper 38"/>
          <p:cNvGrpSpPr>
            <a:grpSpLocks noChangeAspect="1"/>
          </p:cNvGrpSpPr>
          <p:nvPr/>
        </p:nvGrpSpPr>
        <p:grpSpPr>
          <a:xfrm>
            <a:off x="2070948" y="4572000"/>
            <a:ext cx="367452" cy="773448"/>
            <a:chOff x="3810000" y="5483352"/>
            <a:chExt cx="435864" cy="917448"/>
          </a:xfrm>
        </p:grpSpPr>
        <p:pic>
          <p:nvPicPr>
            <p:cNvPr id="40" name="Image 39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0000" y="5483352"/>
              <a:ext cx="207264" cy="841248"/>
            </a:xfrm>
            <a:prstGeom prst="rect">
              <a:avLst/>
            </a:prstGeom>
          </p:spPr>
        </p:pic>
        <p:pic>
          <p:nvPicPr>
            <p:cNvPr id="41" name="Image 40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38600" y="5559552"/>
              <a:ext cx="207264" cy="841248"/>
            </a:xfrm>
            <a:prstGeom prst="rect">
              <a:avLst/>
            </a:prstGeom>
          </p:spPr>
        </p:pic>
      </p:grpSp>
      <p:grpSp>
        <p:nvGrpSpPr>
          <p:cNvPr id="42" name="Grouper 41"/>
          <p:cNvGrpSpPr>
            <a:grpSpLocks noChangeAspect="1"/>
          </p:cNvGrpSpPr>
          <p:nvPr/>
        </p:nvGrpSpPr>
        <p:grpSpPr>
          <a:xfrm>
            <a:off x="1066800" y="3657600"/>
            <a:ext cx="372128" cy="767351"/>
            <a:chOff x="1524000" y="5257800"/>
            <a:chExt cx="441960" cy="911352"/>
          </a:xfrm>
        </p:grpSpPr>
        <p:pic>
          <p:nvPicPr>
            <p:cNvPr id="43" name="Image 42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44" name="Image 43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45" name="Grouper 44"/>
          <p:cNvGrpSpPr>
            <a:grpSpLocks noChangeAspect="1"/>
          </p:cNvGrpSpPr>
          <p:nvPr/>
        </p:nvGrpSpPr>
        <p:grpSpPr>
          <a:xfrm>
            <a:off x="3137976" y="3649200"/>
            <a:ext cx="367224" cy="770400"/>
            <a:chOff x="6934200" y="4267200"/>
            <a:chExt cx="435864" cy="914400"/>
          </a:xfrm>
        </p:grpSpPr>
        <p:pic>
          <p:nvPicPr>
            <p:cNvPr id="46" name="Image 45" descr="1 bh bleu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47" name="Image 46" descr="1 bh bleu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48" name="Flèche vers le bas 47"/>
          <p:cNvSpPr/>
          <p:nvPr/>
        </p:nvSpPr>
        <p:spPr>
          <a:xfrm flipV="1">
            <a:off x="1143000" y="1746000"/>
            <a:ext cx="116400" cy="1746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Flèche vers le bas 48"/>
          <p:cNvSpPr/>
          <p:nvPr/>
        </p:nvSpPr>
        <p:spPr>
          <a:xfrm flipV="1">
            <a:off x="3303000" y="1746000"/>
            <a:ext cx="116400" cy="1746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1734312" y="3810000"/>
            <a:ext cx="1085088" cy="610362"/>
            <a:chOff x="1143000" y="3962400"/>
            <a:chExt cx="1085088" cy="610362"/>
          </a:xfrm>
        </p:grpSpPr>
        <p:grpSp>
          <p:nvGrpSpPr>
            <p:cNvPr id="5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5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61" name="Ellipse 6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" name="Ellipse 6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3" name="Ellipse 6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" name="Ellipse 6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60" name="Rectangle 5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5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5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57" name="Arrondir un rectangle avec un coin du même côté 5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Arc plein 5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55" name="Ellipse 5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56" name="Connecteur droit 5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5" name="Rectangle 64"/>
          <p:cNvSpPr/>
          <p:nvPr/>
        </p:nvSpPr>
        <p:spPr>
          <a:xfrm>
            <a:off x="990600" y="838200"/>
            <a:ext cx="2667000" cy="766200"/>
          </a:xfrm>
          <a:prstGeom prst="rect">
            <a:avLst/>
          </a:prstGeom>
          <a:noFill/>
          <a:ln w="25400" cap="flat" cmpd="sng" algn="ctr">
            <a:solidFill>
              <a:srgbClr val="AF2F4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7" grpId="0" animBg="1"/>
      <p:bldP spid="38" grpId="0" animBg="1"/>
      <p:bldP spid="48" grpId="0" animBg="1"/>
      <p:bldP spid="49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Cylindre 19"/>
          <p:cNvSpPr/>
          <p:nvPr/>
        </p:nvSpPr>
        <p:spPr>
          <a:xfrm>
            <a:off x="1605335" y="2191916"/>
            <a:ext cx="504056" cy="576064"/>
          </a:xfrm>
          <a:prstGeom prst="can">
            <a:avLst/>
          </a:prstGeom>
          <a:solidFill>
            <a:srgbClr val="004063"/>
          </a:solidFill>
          <a:ln>
            <a:solidFill>
              <a:srgbClr val="0040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Cylindre 20"/>
          <p:cNvSpPr/>
          <p:nvPr/>
        </p:nvSpPr>
        <p:spPr>
          <a:xfrm>
            <a:off x="1604640" y="3212976"/>
            <a:ext cx="504056" cy="576064"/>
          </a:xfrm>
          <a:prstGeom prst="can">
            <a:avLst/>
          </a:prstGeom>
          <a:solidFill>
            <a:srgbClr val="AF2F43"/>
          </a:solidFill>
          <a:ln>
            <a:solidFill>
              <a:srgbClr val="AF2F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84129"/>
            <a:ext cx="7334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0233" y="1173294"/>
            <a:ext cx="69287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1043608" y="1735493"/>
            <a:ext cx="1664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Liasse fiscale</a:t>
            </a:r>
            <a:endParaRPr lang="fr-FR" sz="15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152102" y="2791683"/>
            <a:ext cx="18552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ERP comptable 1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49770" y="3773140"/>
            <a:ext cx="18552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00" dirty="0">
                <a:solidFill>
                  <a:srgbClr val="AF2F4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ERP comptable 2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259632" y="4936604"/>
            <a:ext cx="12083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Fichier XL</a:t>
            </a:r>
            <a:endParaRPr lang="fr-FR" sz="15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49154" y="620688"/>
            <a:ext cx="2519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Outils comptables amont</a:t>
            </a:r>
            <a:endParaRPr lang="fr-FR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804406" y="4391089"/>
            <a:ext cx="104931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Interfaces</a:t>
            </a:r>
            <a:endParaRPr lang="fr-FR" sz="13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" name="Cylindre 29"/>
          <p:cNvSpPr/>
          <p:nvPr/>
        </p:nvSpPr>
        <p:spPr>
          <a:xfrm>
            <a:off x="5995007" y="2042396"/>
            <a:ext cx="1601329" cy="2062233"/>
          </a:xfrm>
          <a:prstGeom prst="can">
            <a:avLst/>
          </a:prstGeom>
          <a:noFill/>
          <a:ln>
            <a:solidFill>
              <a:srgbClr val="5A5A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943600" y="5361084"/>
            <a:ext cx="3060320" cy="1420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 de comptes homogène CRC/IFRS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Navigation intuitive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Contrôles de cohérence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Instructions de saisie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Suivi du workflow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Support utilisateur</a:t>
            </a:r>
            <a:endParaRPr lang="fr-FR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689822" y="4351829"/>
            <a:ext cx="2266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Liasses de consolidation Viareport</a:t>
            </a:r>
            <a:endParaRPr lang="fr-FR" sz="13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8200" y="5374957"/>
            <a:ext cx="28803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Plans de comptes hétérogènes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Outils hétérogènes</a:t>
            </a:r>
            <a:endParaRPr lang="fr-FR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352800" y="5374957"/>
            <a:ext cx="28803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Contrôle des correspondances</a:t>
            </a:r>
          </a:p>
          <a:p>
            <a:r>
              <a:rPr lang="fr-F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Contrôle des imports</a:t>
            </a:r>
          </a:p>
        </p:txBody>
      </p:sp>
      <p:cxnSp>
        <p:nvCxnSpPr>
          <p:cNvPr id="35" name="Connecteur droit 34"/>
          <p:cNvCxnSpPr/>
          <p:nvPr/>
        </p:nvCxnSpPr>
        <p:spPr>
          <a:xfrm>
            <a:off x="3265587" y="620688"/>
            <a:ext cx="0" cy="5727541"/>
          </a:xfrm>
          <a:prstGeom prst="line">
            <a:avLst/>
          </a:prstGeom>
          <a:ln w="12700">
            <a:solidFill>
              <a:srgbClr val="5A5A5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4918010" y="3208487"/>
            <a:ext cx="104931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Import des données sociales</a:t>
            </a:r>
            <a:endParaRPr lang="fr-FR" sz="1300" i="1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Flèche droite 41"/>
          <p:cNvSpPr/>
          <p:nvPr/>
        </p:nvSpPr>
        <p:spPr>
          <a:xfrm>
            <a:off x="2960941" y="2886229"/>
            <a:ext cx="602947" cy="187285"/>
          </a:xfrm>
          <a:prstGeom prst="rightArrow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105400" y="620691"/>
            <a:ext cx="2150129" cy="37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Solution VIAREPORT</a:t>
            </a:r>
            <a:endParaRPr lang="fr-FR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Flèche droite 23"/>
          <p:cNvSpPr/>
          <p:nvPr/>
        </p:nvSpPr>
        <p:spPr>
          <a:xfrm>
            <a:off x="4918010" y="2886228"/>
            <a:ext cx="846603" cy="187286"/>
          </a:xfrm>
          <a:prstGeom prst="rightArrow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0" name="Connecteur droit 39"/>
          <p:cNvCxnSpPr/>
          <p:nvPr/>
        </p:nvCxnSpPr>
        <p:spPr>
          <a:xfrm>
            <a:off x="1043608" y="5275158"/>
            <a:ext cx="7739162" cy="0"/>
          </a:xfrm>
          <a:prstGeom prst="line">
            <a:avLst/>
          </a:prstGeom>
          <a:ln w="12700">
            <a:solidFill>
              <a:srgbClr val="5A5A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939841" y="1066465"/>
            <a:ext cx="7739162" cy="0"/>
          </a:xfrm>
          <a:prstGeom prst="line">
            <a:avLst/>
          </a:prstGeom>
          <a:ln w="12700">
            <a:solidFill>
              <a:srgbClr val="5A5A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6096000" y="2609036"/>
            <a:ext cx="15277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Balances</a:t>
            </a:r>
            <a:endParaRPr lang="fr-FR" sz="1300" i="1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Flux de bilan</a:t>
            </a:r>
          </a:p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Titres et Capital</a:t>
            </a:r>
          </a:p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Intragroupes</a:t>
            </a:r>
            <a:endParaRPr lang="fr-FR" sz="1300" i="1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Informations</a:t>
            </a:r>
          </a:p>
          <a:p>
            <a:r>
              <a:rPr lang="fr-FR" sz="1300" i="1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complémentaires</a:t>
            </a:r>
            <a:endParaRPr lang="fr-FR" sz="1300" i="1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676439" y="2530072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Données prêtes pour la consolidation</a:t>
            </a:r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521" y="2452222"/>
            <a:ext cx="1212525" cy="122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5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25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5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25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6" grpId="0"/>
      <p:bldP spid="37" grpId="0" animBg="1"/>
      <p:bldP spid="38" grpId="0"/>
      <p:bldP spid="39" grpId="0" animBg="1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4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15000" y="4826714"/>
            <a:ext cx="215998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300" dirty="0" smtClean="0">
                <a:solidFill>
                  <a:schemeClr val="bg1"/>
                </a:solidFill>
                <a:latin typeface="Tahoma"/>
                <a:cs typeface="Tahoma"/>
              </a:rPr>
              <a:t>Simplicité</a:t>
            </a:r>
            <a:endParaRPr lang="fr-FR" spc="3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29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300" dirty="0" smtClean="0">
                <a:solidFill>
                  <a:schemeClr val="bg1"/>
                </a:solidFill>
                <a:latin typeface="Tahoma"/>
                <a:cs typeface="Tahoma"/>
              </a:rPr>
              <a:t>Universalité</a:t>
            </a:r>
            <a:endParaRPr lang="fr-FR" spc="3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43000" y="4826714"/>
            <a:ext cx="2160000" cy="1800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pc="300" dirty="0" smtClean="0">
                <a:solidFill>
                  <a:schemeClr val="bg1"/>
                </a:solidFill>
                <a:latin typeface="Tahoma"/>
                <a:cs typeface="Tahoma"/>
              </a:rPr>
              <a:t>Assistance</a:t>
            </a:r>
            <a:endParaRPr lang="fr-FR" spc="3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87820" y="4829400"/>
            <a:ext cx="899980" cy="1800000"/>
          </a:xfrm>
          <a:prstGeom prst="rect">
            <a:avLst/>
          </a:prstGeo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600"/>
              </a:spcAft>
            </a:pPr>
            <a:r>
              <a:rPr lang="fr-FR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COLLECTE</a:t>
            </a:r>
            <a:endParaRPr lang="fr-FR" b="1" spc="3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5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840226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2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le traitement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00200" y="692696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fr-FR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raitements automatiques de consolidation</a:t>
            </a:r>
            <a:endParaRPr lang="fr-FR" b="1" dirty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076400" y="420266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Possibilités de versionning / de simulation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066800" y="4667652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Historisation des périmètres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Versions de périmètres (sous paliers, simulations d’entrée/sortie, changements de méthodes et taux)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Versions des tables de taux de conversion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Versions de consolidations (Devises de conso, Normes CNC/IFRS, périmètres etc.)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6019802" y="1340768"/>
            <a:ext cx="302952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Eliminations, neutralisations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Retraitements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TFT consolidé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Fiscalité différée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Répartition situation nette</a:t>
            </a:r>
            <a:endParaRPr lang="fr-FR" sz="1600" dirty="0">
              <a:solidFill>
                <a:srgbClr val="5A5A5A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276600" y="2740869"/>
            <a:ext cx="24482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00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Les </a:t>
            </a:r>
            <a:r>
              <a:rPr lang="fr-FR" sz="1300" dirty="0">
                <a:solidFill>
                  <a:srgbClr val="00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fr-FR" sz="1300" dirty="0" smtClean="0">
                <a:solidFill>
                  <a:srgbClr val="0066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pérations de consolidation se déclenchent automatiquement sur des pistes d’audit dédiées</a:t>
            </a:r>
            <a:endParaRPr lang="fr-FR" sz="1300" dirty="0">
              <a:solidFill>
                <a:srgbClr val="0066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15616" y="1352176"/>
            <a:ext cx="1440160" cy="1224136"/>
          </a:xfrm>
          <a:prstGeom prst="rect">
            <a:avLst/>
          </a:prstGeom>
          <a:solidFill>
            <a:srgbClr val="5A5A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Alimentation des Liasses</a:t>
            </a:r>
            <a:endParaRPr lang="fr-FR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6" name="Groupe 6"/>
          <p:cNvGrpSpPr/>
          <p:nvPr/>
        </p:nvGrpSpPr>
        <p:grpSpPr>
          <a:xfrm>
            <a:off x="4011774" y="1454860"/>
            <a:ext cx="1026628" cy="1073647"/>
            <a:chOff x="4049428" y="1454860"/>
            <a:chExt cx="1026628" cy="1073647"/>
          </a:xfrm>
          <a:solidFill>
            <a:schemeClr val="bg1">
              <a:lumMod val="65000"/>
            </a:schemeClr>
          </a:solidFill>
          <a:effectLst/>
        </p:grpSpPr>
        <p:sp>
          <p:nvSpPr>
            <p:cNvPr id="27" name="Flèche courbée vers le bas 26"/>
            <p:cNvSpPr/>
            <p:nvPr/>
          </p:nvSpPr>
          <p:spPr>
            <a:xfrm>
              <a:off x="4115383" y="1454860"/>
              <a:ext cx="960673" cy="476444"/>
            </a:xfrm>
            <a:prstGeom prst="curvedDownArrow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8" name="Flèche courbée vers le bas 27"/>
            <p:cNvSpPr/>
            <p:nvPr/>
          </p:nvSpPr>
          <p:spPr>
            <a:xfrm rot="11055217">
              <a:off x="4049428" y="2052063"/>
              <a:ext cx="977924" cy="476444"/>
            </a:xfrm>
            <a:prstGeom prst="curvedDownArrow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20" grpId="0"/>
      <p:bldP spid="21" grpId="0"/>
      <p:bldP spid="23" grpId="0"/>
      <p:bldP spid="24" grpId="0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0" name="Grouper 19"/>
          <p:cNvGrpSpPr/>
          <p:nvPr/>
        </p:nvGrpSpPr>
        <p:grpSpPr>
          <a:xfrm>
            <a:off x="4020312" y="1524000"/>
            <a:ext cx="1085088" cy="610362"/>
            <a:chOff x="1143000" y="3962400"/>
            <a:chExt cx="1085088" cy="610362"/>
          </a:xfrm>
        </p:grpSpPr>
        <p:grpSp>
          <p:nvGrpSpPr>
            <p:cNvPr id="2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2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31" name="Ellipse 3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2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27" name="Arrondir un rectangle avec un coin du même côté 2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" name="Arc plein 2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25" name="Ellipse 2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26" name="Connecteur droit 2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5" name="Grouper 34"/>
          <p:cNvGrpSpPr>
            <a:grpSpLocks noChangeAspect="1"/>
          </p:cNvGrpSpPr>
          <p:nvPr/>
        </p:nvGrpSpPr>
        <p:grpSpPr>
          <a:xfrm>
            <a:off x="3293397" y="1447800"/>
            <a:ext cx="367452" cy="773448"/>
            <a:chOff x="3810000" y="5483352"/>
            <a:chExt cx="435864" cy="917448"/>
          </a:xfrm>
        </p:grpSpPr>
        <p:pic>
          <p:nvPicPr>
            <p:cNvPr id="36" name="Image 35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10000" y="5483352"/>
              <a:ext cx="207264" cy="841248"/>
            </a:xfrm>
            <a:prstGeom prst="rect">
              <a:avLst/>
            </a:prstGeom>
          </p:spPr>
        </p:pic>
        <p:pic>
          <p:nvPicPr>
            <p:cNvPr id="37" name="Image 36" descr="1bh gris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38600" y="5559552"/>
              <a:ext cx="207264" cy="841248"/>
            </a:xfrm>
            <a:prstGeom prst="rect">
              <a:avLst/>
            </a:prstGeom>
          </p:spPr>
        </p:pic>
      </p:grpSp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5419072" y="1447800"/>
            <a:ext cx="372128" cy="767351"/>
            <a:chOff x="1524000" y="5257800"/>
            <a:chExt cx="441960" cy="911352"/>
          </a:xfrm>
        </p:grpSpPr>
        <p:pic>
          <p:nvPicPr>
            <p:cNvPr id="39" name="Image 38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40" name="Image 39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41" name="Rectangle 40"/>
          <p:cNvSpPr/>
          <p:nvPr/>
        </p:nvSpPr>
        <p:spPr>
          <a:xfrm>
            <a:off x="3810000" y="4648200"/>
            <a:ext cx="2322000" cy="1800000"/>
          </a:xfrm>
          <a:prstGeom prst="rect">
            <a:avLst/>
          </a:prstGeom>
          <a:solidFill>
            <a:srgbClr val="1E4649">
              <a:alpha val="7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bg1"/>
                </a:solidFill>
                <a:latin typeface="Tahoma"/>
                <a:cs typeface="Tahoma"/>
              </a:rPr>
              <a:t>Contrôles 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bg1"/>
                </a:solidFill>
                <a:latin typeface="Tahoma"/>
                <a:cs typeface="Tahoma"/>
              </a:rPr>
              <a:t>des impacts</a:t>
            </a:r>
            <a:endParaRPr lang="fr-FR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00800" y="4648200"/>
            <a:ext cx="2322000" cy="1800000"/>
          </a:xfrm>
          <a:prstGeom prst="rect">
            <a:avLst/>
          </a:prstGeom>
          <a:solidFill>
            <a:srgbClr val="66CCCC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Arbitrages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et compléments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19200" y="4648200"/>
            <a:ext cx="2321389" cy="1800000"/>
          </a:xfrm>
          <a:prstGeom prst="rect">
            <a:avLst/>
          </a:prstGeom>
          <a:solidFill>
            <a:srgbClr val="006699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Préparation 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du périmètre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295400" y="1524000"/>
            <a:ext cx="1845597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de support</a:t>
            </a:r>
          </a:p>
          <a:p>
            <a:pPr algn="r">
              <a:buClr>
                <a:srgbClr val="006699"/>
              </a:buClr>
            </a:pPr>
            <a:endParaRPr lang="fr-FR" sz="1600" dirty="0" smtClean="0">
              <a:solidFill>
                <a:schemeClr val="accent1">
                  <a:lumMod val="2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547398" y="18288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b="1" dirty="0" smtClean="0">
                <a:solidFill>
                  <a:srgbClr val="5A5A5A"/>
                </a:solidFill>
                <a:latin typeface="Tahoma"/>
                <a:cs typeface="Tahoma"/>
                <a:sym typeface="Wingdings"/>
              </a:rPr>
              <a:t>Viareport</a:t>
            </a:r>
            <a:endParaRPr lang="fr-FR" sz="1600" b="1" dirty="0" smtClean="0">
              <a:solidFill>
                <a:srgbClr val="5A5A5A"/>
              </a:solidFill>
              <a:latin typeface="Tahoma"/>
              <a:cs typeface="Tahoma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950201" y="15240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externe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943602" y="18288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66CCCC"/>
                </a:solidFill>
                <a:latin typeface="Tahoma"/>
                <a:cs typeface="Tahoma"/>
                <a:sym typeface="Wingdings"/>
              </a:rPr>
              <a:t>Fidanza</a:t>
            </a:r>
            <a:endParaRPr lang="fr-FR" sz="1600" b="1" dirty="0" smtClean="0">
              <a:solidFill>
                <a:srgbClr val="66CCCC"/>
              </a:solidFill>
              <a:latin typeface="Tahoma"/>
              <a:cs typeface="Tahoma"/>
            </a:endParaRPr>
          </a:p>
        </p:txBody>
      </p:sp>
      <p:cxnSp>
        <p:nvCxnSpPr>
          <p:cNvPr id="48" name="Connecteur en angle 47"/>
          <p:cNvCxnSpPr/>
          <p:nvPr/>
        </p:nvCxnSpPr>
        <p:spPr>
          <a:xfrm rot="5400000">
            <a:off x="3078912" y="2012112"/>
            <a:ext cx="1793389" cy="2869187"/>
          </a:xfrm>
          <a:prstGeom prst="bentConnector3">
            <a:avLst>
              <a:gd name="adj1" fmla="val 50000"/>
            </a:avLst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rot="5400000">
            <a:off x="4665406" y="3445617"/>
            <a:ext cx="1792800" cy="1588"/>
          </a:xfrm>
          <a:prstGeom prst="line">
            <a:avLst/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/>
          <p:cNvCxnSpPr/>
          <p:nvPr/>
        </p:nvCxnSpPr>
        <p:spPr>
          <a:xfrm rot="16200000" flipH="1">
            <a:off x="5620799" y="2644213"/>
            <a:ext cx="1789191" cy="1600789"/>
          </a:xfrm>
          <a:prstGeom prst="bentConnector3">
            <a:avLst>
              <a:gd name="adj1" fmla="val 50000"/>
            </a:avLst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840226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2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le traitement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758</Words>
  <Application>Microsoft Macintosh PowerPoint</Application>
  <PresentationFormat>Présentation à l'écran (4:3)</PresentationFormat>
  <Paragraphs>206</Paragraphs>
  <Slides>16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Nouvel enjeu et nouvel outil</vt:lpstr>
      <vt:lpstr>Objectifs</vt:lpstr>
      <vt:lpstr>Processus.   1re étape : la collecte des données</vt:lpstr>
      <vt:lpstr>Processus.   1re étape : la collecte des données</vt:lpstr>
      <vt:lpstr>Processus.   1re étape : la collecte des données</vt:lpstr>
      <vt:lpstr>Processus.   1re étape : la collecte des données</vt:lpstr>
      <vt:lpstr>Processus.   2e étape : le traitement des données</vt:lpstr>
      <vt:lpstr>Processus.   2e étape : le traitement des données</vt:lpstr>
      <vt:lpstr>Processus.   2e étape : le traitement des données</vt:lpstr>
      <vt:lpstr>Processus.   3e étape : l’analyse des résultats</vt:lpstr>
      <vt:lpstr>Processus.   3e étape : l’analyse des résultats</vt:lpstr>
      <vt:lpstr>Processus.   3e étape : l’analyse des résultats</vt:lpstr>
      <vt:lpstr>Perspectives</vt:lpstr>
      <vt:lpstr>Perspectives</vt:lpstr>
      <vt:lpstr>Diapositive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Maria Romo-Navarrete</dc:creator>
  <cp:lastModifiedBy>Maria Romo-Navarrete</cp:lastModifiedBy>
  <cp:revision>95</cp:revision>
  <cp:lastPrinted>2013-06-19T16:14:18Z</cp:lastPrinted>
  <dcterms:created xsi:type="dcterms:W3CDTF">2013-06-27T09:28:17Z</dcterms:created>
  <dcterms:modified xsi:type="dcterms:W3CDTF">2013-06-27T09:49:28Z</dcterms:modified>
</cp:coreProperties>
</file>